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35"/>
  </p:notesMasterIdLst>
  <p:handoutMasterIdLst>
    <p:handoutMasterId r:id="rId36"/>
  </p:handoutMasterIdLst>
  <p:sldIdLst>
    <p:sldId id="256" r:id="rId5"/>
    <p:sldId id="517" r:id="rId6"/>
    <p:sldId id="519" r:id="rId7"/>
    <p:sldId id="518" r:id="rId8"/>
    <p:sldId id="521" r:id="rId9"/>
    <p:sldId id="522" r:id="rId10"/>
    <p:sldId id="523" r:id="rId11"/>
    <p:sldId id="546" r:id="rId12"/>
    <p:sldId id="547" r:id="rId13"/>
    <p:sldId id="548" r:id="rId14"/>
    <p:sldId id="549" r:id="rId15"/>
    <p:sldId id="550" r:id="rId16"/>
    <p:sldId id="551" r:id="rId17"/>
    <p:sldId id="552" r:id="rId18"/>
    <p:sldId id="553" r:id="rId19"/>
    <p:sldId id="554" r:id="rId20"/>
    <p:sldId id="555" r:id="rId21"/>
    <p:sldId id="556" r:id="rId22"/>
    <p:sldId id="557" r:id="rId23"/>
    <p:sldId id="559" r:id="rId24"/>
    <p:sldId id="558" r:id="rId25"/>
    <p:sldId id="561" r:id="rId26"/>
    <p:sldId id="562" r:id="rId27"/>
    <p:sldId id="563" r:id="rId28"/>
    <p:sldId id="564" r:id="rId29"/>
    <p:sldId id="565" r:id="rId30"/>
    <p:sldId id="566" r:id="rId31"/>
    <p:sldId id="567" r:id="rId32"/>
    <p:sldId id="568" r:id="rId33"/>
    <p:sldId id="569" r:id="rId34"/>
  </p:sldIdLst>
  <p:sldSz cx="9144000" cy="6858000" type="screen4x3"/>
  <p:notesSz cx="9928225" cy="6797675"/>
  <p:custDataLst>
    <p:tags r:id="rId3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F8181"/>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59" autoAdjust="0"/>
    <p:restoredTop sz="94646" autoAdjust="0"/>
  </p:normalViewPr>
  <p:slideViewPr>
    <p:cSldViewPr>
      <p:cViewPr varScale="1">
        <p:scale>
          <a:sx n="74" d="100"/>
          <a:sy n="74" d="100"/>
        </p:scale>
        <p:origin x="1428"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924144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581942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950811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797278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5831105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160210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469171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990473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839265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4010963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359588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438768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831622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754171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20649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3918906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6946067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506162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2560842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58303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328872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49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036470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15.xml"/><Relationship Id="rId4" Type="http://schemas.openxmlformats.org/officeDocument/2006/relationships/slide" Target="../slides/slide1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176656" y="659677"/>
            <a:ext cx="109108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6.1 –</a:t>
            </a:r>
            <a:r>
              <a:rPr lang="en-GB" sz="1200" b="1" baseline="0" dirty="0" smtClean="0">
                <a:latin typeface="Arial" panose="020B0604020202020204" pitchFamily="34" charset="0"/>
                <a:cs typeface="Arial" panose="020B0604020202020204" pitchFamily="34" charset="0"/>
              </a:rPr>
              <a:t> Demand</a:t>
            </a:r>
            <a:endParaRPr lang="en-GB" sz="12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59677"/>
            <a:ext cx="911221"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200" b="1" dirty="0" smtClean="0">
                <a:latin typeface="Arial" panose="020B0604020202020204" pitchFamily="34" charset="0"/>
                <a:cs typeface="Arial" panose="020B0604020202020204" pitchFamily="34" charset="0"/>
              </a:rPr>
              <a:t>Questions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339752" y="659677"/>
            <a:ext cx="130127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6.2 – Equilibrium</a:t>
            </a:r>
            <a:endParaRPr lang="en-GB" sz="1200"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userDrawn="1"/>
        </p:nvSpPr>
        <p:spPr>
          <a:xfrm>
            <a:off x="3713037" y="659677"/>
            <a:ext cx="157904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6.3 – market Change</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 action="ppaction://noaction"/>
          </p:cNvPr>
          <p:cNvSpPr/>
          <p:nvPr userDrawn="1"/>
        </p:nvSpPr>
        <p:spPr>
          <a:xfrm>
            <a:off x="5364088" y="659677"/>
            <a:ext cx="165618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6.4  - Supply Changes</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72400" y="38174"/>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hyperlink" Target="AS%20Business%20-%20Unit%2001%20-%20Chapter%2005%20-%20What%20Do%20Consumers%20Want.pptx"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Resources/6%20-%20Equilibrium.mp4" TargetMode="External"/><Relationship Id="rId5" Type="http://schemas.openxmlformats.org/officeDocument/2006/relationships/image" Target="../media/image6.gif"/><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http://wccftech.com/nintendo-troubled-wii-hard-increase-demand/" TargetMode="External"/><Relationship Id="rId5" Type="http://schemas.openxmlformats.org/officeDocument/2006/relationships/image" Target="../media/image13.gif"/><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8.gif"/><Relationship Id="rId3" Type="http://schemas.openxmlformats.org/officeDocument/2006/relationships/hyperlink" Target="https://www.oanda.com/currency/live-exchange-rates/" TargetMode="External"/><Relationship Id="rId7" Type="http://schemas.openxmlformats.org/officeDocument/2006/relationships/hyperlink" Target="https://www.reddit.com/r/funny/comments/3ckon1/live_feed_from_the_new_york_stock_exchange/"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hyperlink" Target="http://www.livecharts.co.uk/MarketCharts/copper.php" TargetMode="Externa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18.gif"/><Relationship Id="rId3" Type="http://schemas.openxmlformats.org/officeDocument/2006/relationships/hyperlink" Target="https://www.oanda.com/currency/live-exchange-rates/" TargetMode="External"/><Relationship Id="rId7" Type="http://schemas.openxmlformats.org/officeDocument/2006/relationships/hyperlink" Target="https://www.reddit.com/r/funny/comments/3ckon1/live_feed_from_the_new_york_stock_exchange/"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hyperlink" Target="http://www.livecharts.co.uk/MarketCharts/copper.php" TargetMode="Externa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18.gif"/><Relationship Id="rId3" Type="http://schemas.openxmlformats.org/officeDocument/2006/relationships/hyperlink" Target="https://www.oanda.com/currency/live-exchange-rates/" TargetMode="External"/><Relationship Id="rId7" Type="http://schemas.openxmlformats.org/officeDocument/2006/relationships/hyperlink" Target="https://www.reddit.com/r/funny/comments/3ckon1/live_feed_from_the_new_york_stock_exchange/"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hyperlink" Target="http://www.livecharts.co.uk/MarketCharts/copper.php" TargetMode="Externa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www.hl.co.uk/shares/shares-search-results/p/punch-taverns-plc-ordinary-shares-0.9572p" TargetMode="External"/><Relationship Id="rId5" Type="http://schemas.openxmlformats.org/officeDocument/2006/relationships/image" Target="../media/image19.png"/><Relationship Id="rId4" Type="http://schemas.openxmlformats.org/officeDocument/2006/relationships/hyperlink" Target="http://www.telegraph.co.uk/finance/newsbysector/retailandconsumer/8925364/Harry-Ramsden-to-close-first-fish-and-chip-restaurant-after-83-years.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www.hl.co.uk/shares/shares-search-results/p/punch-taverns-plc-ordinary-shares-0.9572p" TargetMode="External"/><Relationship Id="rId5" Type="http://schemas.openxmlformats.org/officeDocument/2006/relationships/image" Target="../media/image19.png"/><Relationship Id="rId4" Type="http://schemas.openxmlformats.org/officeDocument/2006/relationships/hyperlink" Target="http://www.telegraph.co.uk/finance/newsbysector/retailandconsumer/8925364/Harry-Ramsden-to-close-first-fish-and-chip-restaurant-after-83-years.html"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ft.com/content/2165379e-b4b2-11e5-8358-9a82b43f6b2f"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hyperlink" Target="https://www.theguardian.com/uk-news/2016/apr/22/curry-restaurants-crisis-immigration-rules-chefs" TargetMode="Externa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s://www.gov.uk/government/news/eric-pickles-congratulates-indias-culinary-stars-of-the-future" TargetMode="External"/><Relationship Id="rId5" Type="http://schemas.openxmlformats.org/officeDocument/2006/relationships/image" Target="../media/image27.png"/><Relationship Id="rId4" Type="http://schemas.openxmlformats.org/officeDocument/2006/relationships/hyperlink" Target="https://www.theguardian.com/uk/2011/nov/18/pickles-curry-college-intergration-strategy"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file:///C:\Users\HP-PC\AppData\Local\Temp\FineReader12.00\media\image13.png"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file:///C:\Users\HP-PC\AppData\Local\Temp\FineReader12.00\media\image13.png"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Resources/Chapter%2006%20-%20Exam%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Resources/Chapter%2006%20-%20Exam%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Resources/Chapter%2006%20-%20Exam%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gif"/><Relationship Id="rId5" Type="http://schemas.openxmlformats.org/officeDocument/2006/relationships/image" Target="../media/image10.jpe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9422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 Developing New Business Ideas</a:t>
            </a:r>
          </a:p>
          <a:p>
            <a:pPr>
              <a:spcAft>
                <a:spcPts val="400"/>
              </a:spcAft>
            </a:pP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06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What Do Consumers Want</a:t>
            </a:r>
            <a:endPar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9" y="284368"/>
            <a:ext cx="1656183" cy="159062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2246769"/>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000" dirty="0" smtClean="0">
                <a:solidFill>
                  <a:srgbClr val="FF0000"/>
                </a:solidFill>
              </a:rPr>
              <a:t>In </a:t>
            </a:r>
            <a:r>
              <a:rPr lang="en-US" sz="2000" dirty="0" smtClean="0">
                <a:solidFill>
                  <a:srgbClr val="FF0000"/>
                </a:solidFill>
                <a:hlinkClick r:id="rId3" action="ppaction://hlinkpres?slideindex=1&amp;slidetitle="/>
              </a:rPr>
              <a:t>Chapter 05</a:t>
            </a:r>
            <a:r>
              <a:rPr lang="en-US" sz="2000" dirty="0">
                <a:solidFill>
                  <a:srgbClr val="FF0000"/>
                </a:solidFill>
                <a:hlinkClick r:id="rId3" action="ppaction://hlinkpres?slideindex=1&amp;slidetitle="/>
              </a:rPr>
              <a:t> </a:t>
            </a:r>
            <a:r>
              <a:rPr lang="en-US" sz="2000" dirty="0" smtClean="0">
                <a:solidFill>
                  <a:srgbClr val="FF0000"/>
                </a:solidFill>
                <a:hlinkClick r:id="rId3" action="ppaction://hlinkpres?slideindex=1&amp;slidetitle="/>
              </a:rPr>
              <a:t>- Slide 12</a:t>
            </a:r>
            <a:r>
              <a:rPr lang="en-US" sz="2000" dirty="0" smtClean="0">
                <a:solidFill>
                  <a:srgbClr val="FF0000"/>
                </a:solidFill>
              </a:rPr>
              <a:t>, </a:t>
            </a:r>
            <a:r>
              <a:rPr lang="en-US" sz="2000" dirty="0">
                <a:solidFill>
                  <a:srgbClr val="FF0000"/>
                </a:solidFill>
              </a:rPr>
              <a:t>we looked at the way the number of chocolate bars demanded might be affected by price. Refresh your memory about the story and then estimate the likely demand yourselves. Draw up a table like the one below. First fill in column 2 for yourself and then pool your results with those of a few other people and write them into column 3. (If one person has an opinion which is extreme, in comparison to the group, leave this out of the total for now.)</a:t>
            </a:r>
          </a:p>
        </p:txBody>
      </p:sp>
      <p:sp>
        <p:nvSpPr>
          <p:cNvPr id="6" name="Title 1"/>
          <p:cNvSpPr>
            <a:spLocks noGrp="1"/>
          </p:cNvSpPr>
          <p:nvPr>
            <p:ph type="title"/>
          </p:nvPr>
        </p:nvSpPr>
        <p:spPr>
          <a:xfrm>
            <a:off x="35496" y="72008"/>
            <a:ext cx="7704856" cy="548680"/>
          </a:xfrm>
        </p:spPr>
        <p:txBody>
          <a:bodyPr>
            <a:noAutofit/>
          </a:bodyPr>
          <a:lstStyle/>
          <a:p>
            <a:r>
              <a:rPr lang="en-GB" sz="4000" b="1" dirty="0" smtClean="0"/>
              <a:t>6.1 – Constructing a Demand Curve</a:t>
            </a:r>
          </a:p>
        </p:txBody>
      </p:sp>
      <p:graphicFrame>
        <p:nvGraphicFramePr>
          <p:cNvPr id="3" name="Table 2"/>
          <p:cNvGraphicFramePr>
            <a:graphicFrameLocks noGrp="1"/>
          </p:cNvGraphicFramePr>
          <p:nvPr>
            <p:extLst>
              <p:ext uri="{D42A27DB-BD31-4B8C-83A1-F6EECF244321}">
                <p14:modId xmlns:p14="http://schemas.microsoft.com/office/powerpoint/2010/main" val="3899076693"/>
              </p:ext>
            </p:extLst>
          </p:nvPr>
        </p:nvGraphicFramePr>
        <p:xfrm>
          <a:off x="251849" y="3356992"/>
          <a:ext cx="8568623" cy="3235960"/>
        </p:xfrm>
        <a:graphic>
          <a:graphicData uri="http://schemas.openxmlformats.org/drawingml/2006/table">
            <a:tbl>
              <a:tblPr firstRow="1" bandRow="1">
                <a:tableStyleId>{5C22544A-7EE6-4342-B048-85BDC9FD1C3A}</a:tableStyleId>
              </a:tblPr>
              <a:tblGrid>
                <a:gridCol w="3240031"/>
                <a:gridCol w="2592288"/>
                <a:gridCol w="2736304"/>
              </a:tblGrid>
              <a:tr h="370840">
                <a:tc>
                  <a:txBody>
                    <a:bodyPr/>
                    <a:lstStyle/>
                    <a:p>
                      <a:r>
                        <a:rPr kumimoji="0" lang="en-US" sz="1800" b="1" kern="1200" dirty="0" smtClean="0">
                          <a:solidFill>
                            <a:schemeClr val="lt1"/>
                          </a:solidFill>
                          <a:effectLst/>
                          <a:latin typeface="Arial" panose="020B0604020202020204" pitchFamily="34" charset="0"/>
                          <a:ea typeface="+mn-ea"/>
                          <a:cs typeface="Arial" panose="020B0604020202020204" pitchFamily="34" charset="0"/>
                        </a:rPr>
                        <a:t>Price of a chocolate bar Number you would buy</a:t>
                      </a:r>
                      <a:endParaRPr lang="en-GB" dirty="0">
                        <a:latin typeface="Arial" panose="020B0604020202020204" pitchFamily="34" charset="0"/>
                        <a:cs typeface="Arial" panose="020B0604020202020204" pitchFamily="34" charset="0"/>
                      </a:endParaRPr>
                    </a:p>
                  </a:txBody>
                  <a:tcPr/>
                </a:tc>
                <a:tc>
                  <a:txBody>
                    <a:bodyPr/>
                    <a:lstStyle/>
                    <a:p>
                      <a:r>
                        <a:rPr kumimoji="0" lang="en-US" sz="1800" b="1" kern="1200" dirty="0" smtClean="0">
                          <a:solidFill>
                            <a:schemeClr val="lt1"/>
                          </a:solidFill>
                          <a:effectLst/>
                          <a:latin typeface="Arial" panose="020B0604020202020204" pitchFamily="34" charset="0"/>
                          <a:ea typeface="+mn-ea"/>
                          <a:cs typeface="Arial" panose="020B0604020202020204" pitchFamily="34" charset="0"/>
                        </a:rPr>
                        <a:t>Number the group would buy</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Number the group would buy</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5LE</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6LE</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7LE</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8LE</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9LE</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10LE</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11LE</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r>
            </a:tbl>
          </a:graphicData>
        </a:graphic>
      </p:graphicFrame>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8195191"/>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124480"/>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90" dirty="0">
                <a:solidFill>
                  <a:srgbClr val="FF0000"/>
                </a:solidFill>
              </a:rPr>
              <a:t>Next, draw a graph. Put price on the vertical (x) axis and quantity on the horizontal (y) axis. Plot the group quantity demanded at each price. No surprises: as the price falls, quantity demanded increases. </a:t>
            </a:r>
            <a:r>
              <a:rPr lang="en-US" sz="2190" b="1" dirty="0">
                <a:solidFill>
                  <a:srgbClr val="FF0000"/>
                </a:solidFill>
              </a:rPr>
              <a:t>Demand</a:t>
            </a:r>
            <a:r>
              <a:rPr lang="en-US" sz="2190" dirty="0">
                <a:solidFill>
                  <a:srgbClr val="FF0000"/>
                </a:solidFill>
              </a:rPr>
              <a:t> </a:t>
            </a:r>
            <a:r>
              <a:rPr lang="en-US" sz="2190" b="1" dirty="0">
                <a:solidFill>
                  <a:srgbClr val="FF0000"/>
                </a:solidFill>
              </a:rPr>
              <a:t>curves</a:t>
            </a:r>
            <a:r>
              <a:rPr lang="en-US" sz="2190" dirty="0">
                <a:solidFill>
                  <a:srgbClr val="FF0000"/>
                </a:solidFill>
              </a:rPr>
              <a:t> slope downwards to the right. In normal circumstances all demand curves look roughly like this. </a:t>
            </a:r>
            <a:endParaRPr lang="en-US" sz="2190" dirty="0" smtClean="0">
              <a:solidFill>
                <a:srgbClr val="FF0000"/>
              </a:solidFill>
            </a:endParaRPr>
          </a:p>
          <a:p>
            <a:pPr marL="398463" indent="-398463">
              <a:buClr>
                <a:schemeClr val="accent6">
                  <a:lumMod val="50000"/>
                </a:schemeClr>
              </a:buClr>
              <a:buFont typeface="Wingdings 3" panose="05040102010807070707" pitchFamily="18" charset="2"/>
              <a:buChar char=""/>
            </a:pPr>
            <a:r>
              <a:rPr lang="en-US" sz="2190" dirty="0"/>
              <a:t>Now let's think about the supply of chocolate bars. If the product is selling fast, the strong demand will push the price up and create an incentive for the manufacturers to expand output. </a:t>
            </a:r>
            <a:endParaRPr lang="en-US" sz="2190" dirty="0" smtClean="0"/>
          </a:p>
          <a:p>
            <a:pPr marL="398463" indent="-398463">
              <a:buClr>
                <a:schemeClr val="accent6">
                  <a:lumMod val="50000"/>
                </a:schemeClr>
              </a:buClr>
              <a:buFont typeface="Wingdings 3" panose="05040102010807070707" pitchFamily="18" charset="2"/>
              <a:buChar char=""/>
            </a:pPr>
            <a:r>
              <a:rPr lang="en-US" sz="2190" dirty="0" smtClean="0"/>
              <a:t>We </a:t>
            </a:r>
            <a:r>
              <a:rPr lang="en-US" sz="2190" dirty="0"/>
              <a:t>can't produce a supply curve for ourselves in the way we can with a demand curve. But we know that as prices rise, producers are going to want to create and sell more to take advantage of the incentive. So the supply curve is usually going to start low down on the left where incentives are very unpromising in terms of potential profit, and slope upwards to the right.</a:t>
            </a:r>
          </a:p>
          <a:p>
            <a:pPr marL="398463" indent="-398463">
              <a:buClr>
                <a:schemeClr val="accent6">
                  <a:lumMod val="50000"/>
                </a:schemeClr>
              </a:buClr>
              <a:buFont typeface="Wingdings 3" panose="05040102010807070707" pitchFamily="18" charset="2"/>
              <a:buChar char=""/>
            </a:pPr>
            <a:r>
              <a:rPr lang="en-US" sz="2190" b="1" i="1" dirty="0">
                <a:solidFill>
                  <a:srgbClr val="FF0000"/>
                </a:solidFill>
              </a:rPr>
              <a:t>Hint</a:t>
            </a:r>
            <a:r>
              <a:rPr lang="en-US" sz="2190" i="1" dirty="0">
                <a:solidFill>
                  <a:srgbClr val="FF0000"/>
                </a:solidFill>
              </a:rPr>
              <a:t>: Demand down, supply to the sky</a:t>
            </a:r>
            <a:r>
              <a:rPr lang="en-US" sz="2190" i="1" dirty="0" smtClean="0">
                <a:solidFill>
                  <a:srgbClr val="FF0000"/>
                </a:solidFill>
              </a:rPr>
              <a:t>.</a:t>
            </a:r>
            <a:endParaRPr lang="en-US" sz="2190" i="1"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4000" b="1" dirty="0" smtClean="0"/>
              <a:t>6.1 – Constructing a Demand Curve</a:t>
            </a:r>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7104937"/>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484578"/>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90" dirty="0" smtClean="0"/>
              <a:t>Figure </a:t>
            </a:r>
            <a:r>
              <a:rPr lang="en-US" sz="2190" dirty="0"/>
              <a:t>6.1 shows how supply and demand intersect to determine the price at which both consumers and producers will be satisfied. We call this the equilibrium price</a:t>
            </a:r>
            <a:r>
              <a:rPr lang="en-US" sz="2190" dirty="0" smtClean="0"/>
              <a:t>.</a:t>
            </a:r>
          </a:p>
          <a:p>
            <a:pPr marL="398463" indent="-398463">
              <a:buClr>
                <a:schemeClr val="accent6">
                  <a:lumMod val="50000"/>
                </a:schemeClr>
              </a:buClr>
              <a:buFont typeface="Wingdings 3" panose="05040102010807070707" pitchFamily="18" charset="2"/>
              <a:buChar char=""/>
            </a:pPr>
            <a:endParaRPr lang="en-US" sz="2190" i="1" dirty="0">
              <a:solidFill>
                <a:srgbClr val="FF0000"/>
              </a:solidFill>
            </a:endParaRPr>
          </a:p>
          <a:p>
            <a:pPr marL="398463" indent="-398463">
              <a:buClr>
                <a:schemeClr val="accent6">
                  <a:lumMod val="50000"/>
                </a:schemeClr>
              </a:buClr>
              <a:buFont typeface="Wingdings 3" panose="05040102010807070707" pitchFamily="18" charset="2"/>
              <a:buChar char=""/>
            </a:pPr>
            <a:endParaRPr lang="en-US" sz="2190" i="1" dirty="0" smtClean="0">
              <a:solidFill>
                <a:srgbClr val="FF0000"/>
              </a:solidFill>
            </a:endParaRPr>
          </a:p>
          <a:p>
            <a:pPr marL="398463" indent="-398463">
              <a:buClr>
                <a:schemeClr val="accent6">
                  <a:lumMod val="50000"/>
                </a:schemeClr>
              </a:buClr>
              <a:buFont typeface="Wingdings 3" panose="05040102010807070707" pitchFamily="18" charset="2"/>
              <a:buChar char=""/>
            </a:pPr>
            <a:endParaRPr lang="en-US" sz="2190" i="1" dirty="0">
              <a:solidFill>
                <a:srgbClr val="FF0000"/>
              </a:solidFill>
            </a:endParaRPr>
          </a:p>
          <a:p>
            <a:pPr marL="398463" indent="-398463">
              <a:buClr>
                <a:schemeClr val="accent6">
                  <a:lumMod val="50000"/>
                </a:schemeClr>
              </a:buClr>
              <a:buFont typeface="Wingdings 3" panose="05040102010807070707" pitchFamily="18" charset="2"/>
              <a:buChar char=""/>
            </a:pPr>
            <a:endParaRPr lang="en-US" sz="2190" i="1" dirty="0" smtClean="0">
              <a:solidFill>
                <a:srgbClr val="FF0000"/>
              </a:solidFill>
            </a:endParaRPr>
          </a:p>
          <a:p>
            <a:pPr marL="398463" indent="-398463">
              <a:buClr>
                <a:schemeClr val="accent6">
                  <a:lumMod val="50000"/>
                </a:schemeClr>
              </a:buClr>
              <a:buFont typeface="Wingdings 3" panose="05040102010807070707" pitchFamily="18" charset="2"/>
              <a:buChar char=""/>
            </a:pPr>
            <a:endParaRPr lang="en-US" sz="2190" i="1" dirty="0">
              <a:solidFill>
                <a:srgbClr val="FF0000"/>
              </a:solidFill>
            </a:endParaRPr>
          </a:p>
          <a:p>
            <a:pPr marL="398463" indent="-398463">
              <a:buClr>
                <a:schemeClr val="accent6">
                  <a:lumMod val="50000"/>
                </a:schemeClr>
              </a:buClr>
              <a:buFont typeface="Wingdings 3" panose="05040102010807070707" pitchFamily="18" charset="2"/>
              <a:buChar char=""/>
            </a:pPr>
            <a:endParaRPr lang="en-US" sz="2190" i="1" dirty="0" smtClean="0">
              <a:solidFill>
                <a:srgbClr val="FF0000"/>
              </a:solidFill>
            </a:endParaRPr>
          </a:p>
          <a:p>
            <a:pPr>
              <a:buClr>
                <a:schemeClr val="accent6">
                  <a:lumMod val="50000"/>
                </a:schemeClr>
              </a:buClr>
            </a:pPr>
            <a:endParaRPr lang="en-US" sz="2190" i="1" dirty="0" smtClean="0">
              <a:solidFill>
                <a:srgbClr val="FF0000"/>
              </a:solidFill>
            </a:endParaRPr>
          </a:p>
          <a:p>
            <a:pPr marL="398463" indent="-398463">
              <a:buClr>
                <a:schemeClr val="accent6">
                  <a:lumMod val="50000"/>
                </a:schemeClr>
              </a:buClr>
              <a:buFont typeface="Wingdings 3" panose="05040102010807070707" pitchFamily="18" charset="2"/>
              <a:buChar char=""/>
            </a:pPr>
            <a:endParaRPr lang="en-US" sz="2190" i="1" dirty="0">
              <a:solidFill>
                <a:srgbClr val="FF0000"/>
              </a:solidFill>
            </a:endParaRPr>
          </a:p>
          <a:p>
            <a:pPr marL="398463" indent="-398463">
              <a:buClr>
                <a:schemeClr val="accent6">
                  <a:lumMod val="50000"/>
                </a:schemeClr>
              </a:buClr>
              <a:buFont typeface="Wingdings 3" panose="05040102010807070707" pitchFamily="18" charset="2"/>
              <a:buChar char=""/>
            </a:pPr>
            <a:r>
              <a:rPr lang="en-US" sz="2190" dirty="0"/>
              <a:t>This equilibrium price is sometimes called the </a:t>
            </a:r>
            <a:r>
              <a:rPr lang="en-US" sz="2190" b="1" dirty="0">
                <a:solidFill>
                  <a:srgbClr val="FF0000"/>
                </a:solidFill>
              </a:rPr>
              <a:t>market clearing price</a:t>
            </a:r>
            <a:r>
              <a:rPr lang="en-US" sz="2190" dirty="0" smtClean="0"/>
              <a:t>. </a:t>
            </a:r>
            <a:r>
              <a:rPr lang="en-US" sz="2190" dirty="0"/>
              <a:t>There will be no unsold stocks of the product lying uselessly in the warehouse. There will be no dissatisfied consumers finding that the shop has sold out of the product they had set their hearts on buying. The market clears</a:t>
            </a:r>
          </a:p>
        </p:txBody>
      </p:sp>
      <p:sp>
        <p:nvSpPr>
          <p:cNvPr id="6" name="Title 1"/>
          <p:cNvSpPr>
            <a:spLocks noGrp="1"/>
          </p:cNvSpPr>
          <p:nvPr>
            <p:ph type="title"/>
          </p:nvPr>
        </p:nvSpPr>
        <p:spPr>
          <a:xfrm>
            <a:off x="35496" y="72008"/>
            <a:ext cx="7704856" cy="548680"/>
          </a:xfrm>
        </p:spPr>
        <p:txBody>
          <a:bodyPr>
            <a:noAutofit/>
          </a:bodyPr>
          <a:lstStyle/>
          <a:p>
            <a:r>
              <a:rPr lang="en-GB" b="1" dirty="0" smtClean="0"/>
              <a:t>6.2 – Equilibrium Price</a:t>
            </a:r>
          </a:p>
        </p:txBody>
      </p:sp>
      <p:pic>
        <p:nvPicPr>
          <p:cNvPr id="1026" name="Picture 2" descr="Image result for equilibrium pri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6" y="2159207"/>
            <a:ext cx="3816424" cy="256593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6" action="ppaction://hlinkfile"/>
          </p:cNvPr>
          <p:cNvSpPr txBox="1"/>
          <p:nvPr/>
        </p:nvSpPr>
        <p:spPr>
          <a:xfrm>
            <a:off x="6084168" y="4454272"/>
            <a:ext cx="1800200" cy="369332"/>
          </a:xfrm>
          <a:prstGeom prst="rect">
            <a:avLst/>
          </a:prstGeom>
          <a:solidFill>
            <a:srgbClr val="FFC000"/>
          </a:solidFill>
          <a:ln w="57150">
            <a:solidFill>
              <a:srgbClr val="002060"/>
            </a:solidFill>
          </a:ln>
        </p:spPr>
        <p:txBody>
          <a:bodyPr wrap="square" rtlCol="0">
            <a:spAutoFit/>
          </a:bodyPr>
          <a:lstStyle/>
          <a:p>
            <a:pPr algn="ctr"/>
            <a:r>
              <a:rPr lang="en-GB" dirty="0" smtClean="0"/>
              <a:t>Or Click Here</a:t>
            </a:r>
            <a:endParaRPr lang="en-GB" dirty="0"/>
          </a:p>
        </p:txBody>
      </p:sp>
      <p:pic>
        <p:nvPicPr>
          <p:cNvPr id="3" name="6 - Equilibriu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835494" y="2160428"/>
            <a:ext cx="3984978" cy="2241550"/>
          </a:xfrm>
          <a:prstGeom prst="rect">
            <a:avLst/>
          </a:prstGeom>
        </p:spPr>
      </p:pic>
      <p:sp>
        <p:nvSpPr>
          <p:cNvPr id="8" name="Round Same Side Corner Rectangle 7">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184883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70032"/>
            <a:ext cx="8568952" cy="5355312"/>
          </a:xfrm>
          <a:prstGeom prst="rect">
            <a:avLst/>
          </a:prstGeom>
          <a:solidFill>
            <a:schemeClr val="tx2">
              <a:lumMod val="20000"/>
              <a:lumOff val="80000"/>
            </a:schemeClr>
          </a:solidFill>
          <a:ln w="57150">
            <a:solidFill>
              <a:srgbClr val="002060"/>
            </a:solidFill>
          </a:ln>
        </p:spPr>
        <p:txBody>
          <a:bodyPr wrap="square">
            <a:spAutoFit/>
          </a:bodyPr>
          <a:lstStyle/>
          <a:p>
            <a:pPr marL="398463" indent="-398463">
              <a:buClr>
                <a:schemeClr val="accent6">
                  <a:lumMod val="50000"/>
                </a:schemeClr>
              </a:buClr>
              <a:buFont typeface="Wingdings 3" panose="05040102010807070707" pitchFamily="18" charset="2"/>
              <a:buChar char=""/>
            </a:pPr>
            <a:r>
              <a:rPr lang="en-US" sz="2280" dirty="0"/>
              <a:t>The </a:t>
            </a:r>
            <a:r>
              <a:rPr lang="en-US" sz="2280" b="1" dirty="0">
                <a:solidFill>
                  <a:srgbClr val="FF0000"/>
                </a:solidFill>
              </a:rPr>
              <a:t>demand curve </a:t>
            </a:r>
            <a:r>
              <a:rPr lang="en-US" sz="2280" dirty="0"/>
              <a:t>shows the relationship between price and the quantity that customers want to buy. A demand curve can be produced for individuals but is normally used to show the total demand for all the customers who are in the market for the product, at a range of different prices.</a:t>
            </a:r>
          </a:p>
          <a:p>
            <a:pPr marL="398463" indent="-398463">
              <a:buClr>
                <a:schemeClr val="accent6">
                  <a:lumMod val="50000"/>
                </a:schemeClr>
              </a:buClr>
              <a:buFont typeface="Wingdings 3" panose="05040102010807070707" pitchFamily="18" charset="2"/>
              <a:buChar char=""/>
            </a:pPr>
            <a:r>
              <a:rPr lang="en-US" sz="2280" dirty="0"/>
              <a:t>The </a:t>
            </a:r>
            <a:r>
              <a:rPr lang="en-US" sz="2280" b="1" dirty="0">
                <a:solidFill>
                  <a:srgbClr val="FF0000"/>
                </a:solidFill>
              </a:rPr>
              <a:t>supply curve </a:t>
            </a:r>
            <a:r>
              <a:rPr lang="en-US" sz="2280" dirty="0"/>
              <a:t>shows the relationship between the price and the quantity that producers want to create and sell. It shows the total amount supplied to the market by all producers of that product, at a range of prices.</a:t>
            </a:r>
          </a:p>
          <a:p>
            <a:pPr marL="398463" indent="-398463">
              <a:buClr>
                <a:schemeClr val="accent6">
                  <a:lumMod val="50000"/>
                </a:schemeClr>
              </a:buClr>
              <a:buFont typeface="Wingdings 3" panose="05040102010807070707" pitchFamily="18" charset="2"/>
              <a:buChar char=""/>
            </a:pPr>
            <a:r>
              <a:rPr lang="en-US" sz="2280" dirty="0"/>
              <a:t>The </a:t>
            </a:r>
            <a:r>
              <a:rPr lang="en-US" sz="2280" b="1" dirty="0">
                <a:solidFill>
                  <a:srgbClr val="FF0000"/>
                </a:solidFill>
              </a:rPr>
              <a:t>equilibrium price </a:t>
            </a:r>
            <a:r>
              <a:rPr lang="en-US" sz="2280" dirty="0"/>
              <a:t>is the price at which both buyers and sellers will be satisfied, in that the amount that producers wish to sell is the same as the amount that customers want to buy.</a:t>
            </a:r>
          </a:p>
          <a:p>
            <a:pPr marL="398463" indent="-398463">
              <a:buClr>
                <a:schemeClr val="accent6">
                  <a:lumMod val="50000"/>
                </a:schemeClr>
              </a:buClr>
              <a:buFont typeface="Wingdings 3" panose="05040102010807070707" pitchFamily="18" charset="2"/>
              <a:buChar char=""/>
            </a:pPr>
            <a:r>
              <a:rPr lang="en-US" sz="2280" dirty="0"/>
              <a:t>The </a:t>
            </a:r>
            <a:r>
              <a:rPr lang="en-US" sz="2280" b="1" dirty="0">
                <a:solidFill>
                  <a:srgbClr val="FF0000"/>
                </a:solidFill>
              </a:rPr>
              <a:t>market clearing price </a:t>
            </a:r>
            <a:r>
              <a:rPr lang="en-US" sz="2280" dirty="0"/>
              <a:t>is the price at which all of the product that is currently available sells, and no one who wanted to buy the product at the going price fails to get it.</a:t>
            </a:r>
          </a:p>
        </p:txBody>
      </p:sp>
      <p:sp>
        <p:nvSpPr>
          <p:cNvPr id="6" name="Title 1"/>
          <p:cNvSpPr>
            <a:spLocks noGrp="1"/>
          </p:cNvSpPr>
          <p:nvPr>
            <p:ph type="title"/>
          </p:nvPr>
        </p:nvSpPr>
        <p:spPr>
          <a:xfrm>
            <a:off x="35496" y="72008"/>
            <a:ext cx="7704856" cy="548680"/>
          </a:xfrm>
        </p:spPr>
        <p:txBody>
          <a:bodyPr>
            <a:noAutofit/>
          </a:bodyPr>
          <a:lstStyle/>
          <a:p>
            <a:r>
              <a:rPr lang="en-GB" b="1" dirty="0" smtClean="0"/>
              <a:t>6.2 – Equilibrium Price</a:t>
            </a:r>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5781930"/>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306068"/>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420" dirty="0"/>
              <a:t>When the price is above or below the market clearing price problems </a:t>
            </a:r>
            <a:r>
              <a:rPr lang="en-US" sz="2420" dirty="0" smtClean="0"/>
              <a:t>develop.</a:t>
            </a:r>
          </a:p>
          <a:p>
            <a:pPr marL="682625" indent="-285750">
              <a:buClr>
                <a:schemeClr val="accent6">
                  <a:lumMod val="50000"/>
                </a:schemeClr>
              </a:buClr>
              <a:buFont typeface="Arial" panose="020B0604020202020204" pitchFamily="34" charset="0"/>
              <a:buChar char="•"/>
            </a:pPr>
            <a:r>
              <a:rPr lang="en-US" sz="2420" dirty="0" smtClean="0"/>
              <a:t>People </a:t>
            </a:r>
            <a:r>
              <a:rPr lang="en-US" sz="2420" dirty="0"/>
              <a:t>who are trying to sell their homes at a good price may find that they do not sell. </a:t>
            </a:r>
            <a:endParaRPr lang="en-US" sz="2420" dirty="0" smtClean="0"/>
          </a:p>
          <a:p>
            <a:pPr marL="682625" indent="-285750">
              <a:buClr>
                <a:schemeClr val="accent6">
                  <a:lumMod val="50000"/>
                </a:schemeClr>
              </a:buClr>
              <a:buFont typeface="Arial" panose="020B0604020202020204" pitchFamily="34" charset="0"/>
              <a:buChar char="•"/>
            </a:pPr>
            <a:r>
              <a:rPr lang="en-US" sz="2420" dirty="0" smtClean="0"/>
              <a:t>Market </a:t>
            </a:r>
            <a:r>
              <a:rPr lang="en-US" sz="2420" dirty="0"/>
              <a:t>traders who charge too much will have unsold stocks at the end of the </a:t>
            </a:r>
            <a:r>
              <a:rPr lang="en-US" sz="2420" dirty="0" smtClean="0"/>
              <a:t>day</a:t>
            </a:r>
            <a:r>
              <a:rPr lang="en-US" sz="2420" dirty="0"/>
              <a:t>. </a:t>
            </a:r>
            <a:endParaRPr lang="en-US" sz="2420" dirty="0" smtClean="0"/>
          </a:p>
          <a:p>
            <a:pPr marL="682625" indent="-285750">
              <a:buClr>
                <a:schemeClr val="accent6">
                  <a:lumMod val="50000"/>
                </a:schemeClr>
              </a:buClr>
              <a:buFont typeface="Arial" panose="020B0604020202020204" pitchFamily="34" charset="0"/>
              <a:buChar char="•"/>
            </a:pPr>
            <a:r>
              <a:rPr lang="en-US" sz="2420" dirty="0" smtClean="0"/>
              <a:t>Manufacturers </a:t>
            </a:r>
            <a:r>
              <a:rPr lang="en-US" sz="2420" dirty="0"/>
              <a:t>may finish up with surplus </a:t>
            </a:r>
            <a:r>
              <a:rPr lang="en-US" sz="2420" dirty="0" smtClean="0"/>
              <a:t>stocks.</a:t>
            </a:r>
          </a:p>
          <a:p>
            <a:pPr marL="398463" indent="-398463">
              <a:buClr>
                <a:schemeClr val="accent6">
                  <a:lumMod val="50000"/>
                </a:schemeClr>
              </a:buClr>
              <a:buFont typeface="Wingdings 3" panose="05040102010807070707" pitchFamily="18" charset="2"/>
              <a:buChar char=""/>
            </a:pPr>
            <a:r>
              <a:rPr lang="en-US" sz="2420" dirty="0" smtClean="0"/>
              <a:t>If </a:t>
            </a:r>
            <a:r>
              <a:rPr lang="en-US" sz="2420" dirty="0"/>
              <a:t>the price is too low, some customers may be disappointed because the product was unavailable by the time they got to the shop - there was a shortage. We call this </a:t>
            </a:r>
            <a:r>
              <a:rPr lang="en-US" sz="2420" b="1" dirty="0">
                <a:solidFill>
                  <a:srgbClr val="FF0000"/>
                </a:solidFill>
              </a:rPr>
              <a:t>disequilibrium</a:t>
            </a:r>
            <a:r>
              <a:rPr lang="en-US" sz="2420" dirty="0"/>
              <a:t>. </a:t>
            </a:r>
          </a:p>
        </p:txBody>
      </p:sp>
      <p:sp>
        <p:nvSpPr>
          <p:cNvPr id="6" name="Title 1"/>
          <p:cNvSpPr>
            <a:spLocks noGrp="1"/>
          </p:cNvSpPr>
          <p:nvPr>
            <p:ph type="title"/>
          </p:nvPr>
        </p:nvSpPr>
        <p:spPr>
          <a:xfrm>
            <a:off x="35496" y="72008"/>
            <a:ext cx="7704856" cy="548680"/>
          </a:xfrm>
        </p:spPr>
        <p:txBody>
          <a:bodyPr>
            <a:noAutofit/>
          </a:bodyPr>
          <a:lstStyle/>
          <a:p>
            <a:r>
              <a:rPr lang="en-GB" b="1" dirty="0" smtClean="0"/>
              <a:t>6.2 – Equilibrium Price</a:t>
            </a:r>
          </a:p>
        </p:txBody>
      </p:sp>
      <p:pic>
        <p:nvPicPr>
          <p:cNvPr id="2050" name="Picture 2" descr="Image result for disequilibrium grap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0" y="1119758"/>
            <a:ext cx="2088232" cy="20079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hlinkClick r:id="rId6"/>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732240" y="3284984"/>
            <a:ext cx="2088231" cy="1330554"/>
          </a:xfrm>
          <a:prstGeom prst="rect">
            <a:avLst/>
          </a:prstGeom>
        </p:spPr>
      </p:pic>
      <p:sp>
        <p:nvSpPr>
          <p:cNvPr id="4" name="TextBox 3"/>
          <p:cNvSpPr txBox="1"/>
          <p:nvPr/>
        </p:nvSpPr>
        <p:spPr>
          <a:xfrm>
            <a:off x="6991525" y="6237312"/>
            <a:ext cx="1569660" cy="369332"/>
          </a:xfrm>
          <a:prstGeom prst="rect">
            <a:avLst/>
          </a:prstGeom>
          <a:solidFill>
            <a:srgbClr val="FFC000"/>
          </a:solidFill>
          <a:ln w="57150">
            <a:solidFill>
              <a:srgbClr val="002060"/>
            </a:solidFill>
          </a:ln>
        </p:spPr>
        <p:txBody>
          <a:bodyPr wrap="none" rtlCol="0">
            <a:spAutoFit/>
          </a:bodyPr>
          <a:lstStyle/>
          <a:p>
            <a:r>
              <a:rPr lang="en-GB" dirty="0" smtClean="0"/>
              <a:t>Or Click Here</a:t>
            </a:r>
            <a:endParaRPr lang="en-GB" dirty="0"/>
          </a:p>
        </p:txBody>
      </p:sp>
      <p:pic>
        <p:nvPicPr>
          <p:cNvPr id="5" name="6 - Disequilibriu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732240" y="4812163"/>
            <a:ext cx="2088231" cy="1281133"/>
          </a:xfrm>
          <a:prstGeom prst="rect">
            <a:avLst/>
          </a:prstGeom>
        </p:spPr>
      </p:pic>
      <p:sp>
        <p:nvSpPr>
          <p:cNvPr id="11" name="Round Same Side Corner Rectangle 10">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573023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525925" cy="5586145"/>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380" dirty="0"/>
              <a:t>Many markets are quite stable and prices are steady over long periods. Other markets are not like that at all; they are volatile, constantly changing to create a restless scenario where prices are never still</a:t>
            </a:r>
            <a:r>
              <a:rPr lang="en-US" sz="2380" dirty="0" smtClean="0"/>
              <a:t>.</a:t>
            </a:r>
          </a:p>
          <a:p>
            <a:pPr marL="398463" indent="-398463">
              <a:buClr>
                <a:schemeClr val="accent6">
                  <a:lumMod val="50000"/>
                </a:schemeClr>
              </a:buClr>
              <a:buFont typeface="Wingdings 3" panose="05040102010807070707" pitchFamily="18" charset="2"/>
              <a:buChar char=""/>
            </a:pPr>
            <a:r>
              <a:rPr lang="en-US" sz="2380" dirty="0" smtClean="0"/>
              <a:t>The </a:t>
            </a:r>
            <a:r>
              <a:rPr lang="en-US" sz="2380" dirty="0"/>
              <a:t>stock exchange - the market for company shares - is like this. So is the foreign exchange market where different currencies are </a:t>
            </a:r>
            <a:r>
              <a:rPr lang="en-US" sz="2380" dirty="0" smtClean="0"/>
              <a:t>traded.</a:t>
            </a:r>
          </a:p>
          <a:p>
            <a:pPr marL="398463" indent="-398463">
              <a:buClr>
                <a:schemeClr val="accent6">
                  <a:lumMod val="50000"/>
                </a:schemeClr>
              </a:buClr>
              <a:buFont typeface="Wingdings 3" panose="05040102010807070707" pitchFamily="18" charset="2"/>
              <a:buChar char=""/>
            </a:pPr>
            <a:r>
              <a:rPr lang="en-US" sz="2380" dirty="0" smtClean="0"/>
              <a:t>In </a:t>
            </a:r>
            <a:r>
              <a:rPr lang="en-US" sz="2380" dirty="0"/>
              <a:t>contrast, the restaurant and takeaway chains in the case study above are in a more stable market. There will not be swift day-to-day changes but prices and quantities sold will vary as market forces influence demand and supply.</a:t>
            </a:r>
          </a:p>
        </p:txBody>
      </p:sp>
      <p:sp>
        <p:nvSpPr>
          <p:cNvPr id="6" name="Title 1"/>
          <p:cNvSpPr>
            <a:spLocks noGrp="1"/>
          </p:cNvSpPr>
          <p:nvPr>
            <p:ph type="title"/>
          </p:nvPr>
        </p:nvSpPr>
        <p:spPr>
          <a:xfrm>
            <a:off x="35496" y="72008"/>
            <a:ext cx="7704856" cy="548680"/>
          </a:xfrm>
        </p:spPr>
        <p:txBody>
          <a:bodyPr>
            <a:noAutofit/>
          </a:bodyPr>
          <a:lstStyle/>
          <a:p>
            <a:r>
              <a:rPr lang="en-GB" sz="3700" b="1" dirty="0" smtClean="0"/>
              <a:t>6.3 – Market Change – Market Forces</a:t>
            </a:r>
          </a:p>
        </p:txBody>
      </p:sp>
      <p:pic>
        <p:nvPicPr>
          <p:cNvPr id="5" name="Picture 4">
            <a:hlinkClick r:id="rId3"/>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777444" y="3182540"/>
            <a:ext cx="2043028" cy="1242666"/>
          </a:xfrm>
          <a:prstGeom prst="rect">
            <a:avLst/>
          </a:prstGeom>
        </p:spPr>
      </p:pic>
      <p:pic>
        <p:nvPicPr>
          <p:cNvPr id="7" name="Picture 6">
            <a:hlinkClick r:id="rId5"/>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777444" y="1167375"/>
            <a:ext cx="2043028" cy="1829577"/>
          </a:xfrm>
          <a:prstGeom prst="rect">
            <a:avLst/>
          </a:prstGeom>
        </p:spPr>
      </p:pic>
      <p:pic>
        <p:nvPicPr>
          <p:cNvPr id="5122" name="Picture 2" descr="Image result for stock exchange live feed">
            <a:hlinkClick r:id="rId7"/>
          </p:cNvPr>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2240" y="4654817"/>
            <a:ext cx="2088232" cy="1726511"/>
          </a:xfrm>
          <a:prstGeom prst="rect">
            <a:avLst/>
          </a:prstGeom>
          <a:noFill/>
          <a:extLst>
            <a:ext uri="{909E8E84-426E-40DD-AFC4-6F175D3DCCD1}">
              <a14:hiddenFill xmlns:a14="http://schemas.microsoft.com/office/drawing/2010/main">
                <a:solidFill>
                  <a:srgbClr val="FFFFFF"/>
                </a:solidFill>
              </a14:hiddenFill>
            </a:ext>
          </a:extLst>
        </p:spPr>
      </p:pic>
      <p:sp>
        <p:nvSpPr>
          <p:cNvPr id="11" name="Round Same Side Corner Rectangle 10">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574755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480721" cy="5493812"/>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700" dirty="0"/>
              <a:t>Market change can affect almost any activity. Copper prices shot up in 2011, because Chinese building </a:t>
            </a:r>
            <a:r>
              <a:rPr lang="en-US" sz="2700" dirty="0" smtClean="0"/>
              <a:t>programs </a:t>
            </a:r>
            <a:r>
              <a:rPr lang="en-US" sz="2700" dirty="0"/>
              <a:t>required copper piping in increasing quantities. It takes time to find and start up new copper mines so the first thing that happened was that the price rose. If this continues, there will be an incentive to find and exploit new sources of the metal ore. </a:t>
            </a:r>
            <a:endParaRPr lang="en-US" sz="2700" dirty="0" smtClean="0"/>
          </a:p>
          <a:p>
            <a:pPr marL="398463" indent="-398463">
              <a:buClr>
                <a:schemeClr val="accent6">
                  <a:lumMod val="50000"/>
                </a:schemeClr>
              </a:buClr>
              <a:buFont typeface="Wingdings 3" panose="05040102010807070707" pitchFamily="18" charset="2"/>
              <a:buChar char=""/>
            </a:pPr>
            <a:r>
              <a:rPr lang="en-US" sz="2700" dirty="0" smtClean="0"/>
              <a:t>But </a:t>
            </a:r>
            <a:r>
              <a:rPr lang="en-US" sz="2700" dirty="0"/>
              <a:t>in the meantime, copper prices are very volatile and depend on how much demand there is at any particular time.</a:t>
            </a:r>
          </a:p>
        </p:txBody>
      </p:sp>
      <p:sp>
        <p:nvSpPr>
          <p:cNvPr id="6" name="Title 1"/>
          <p:cNvSpPr>
            <a:spLocks noGrp="1"/>
          </p:cNvSpPr>
          <p:nvPr>
            <p:ph type="title"/>
          </p:nvPr>
        </p:nvSpPr>
        <p:spPr>
          <a:xfrm>
            <a:off x="35496" y="72008"/>
            <a:ext cx="7704856" cy="548680"/>
          </a:xfrm>
        </p:spPr>
        <p:txBody>
          <a:bodyPr>
            <a:noAutofit/>
          </a:bodyPr>
          <a:lstStyle/>
          <a:p>
            <a:r>
              <a:rPr lang="en-GB" sz="3700" b="1" dirty="0" smtClean="0"/>
              <a:t>6.3 – Market Change – Market Forces</a:t>
            </a:r>
          </a:p>
        </p:txBody>
      </p:sp>
      <p:pic>
        <p:nvPicPr>
          <p:cNvPr id="7" name="Picture 6">
            <a:hlinkClick r:id="rId3"/>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777444" y="3182540"/>
            <a:ext cx="2043028" cy="1242666"/>
          </a:xfrm>
          <a:prstGeom prst="rect">
            <a:avLst/>
          </a:prstGeom>
        </p:spPr>
      </p:pic>
      <p:pic>
        <p:nvPicPr>
          <p:cNvPr id="8" name="Picture 7">
            <a:hlinkClick r:id="rId5"/>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777444" y="1167375"/>
            <a:ext cx="2043028" cy="1829577"/>
          </a:xfrm>
          <a:prstGeom prst="rect">
            <a:avLst/>
          </a:prstGeom>
        </p:spPr>
      </p:pic>
      <p:pic>
        <p:nvPicPr>
          <p:cNvPr id="9" name="Picture 2" descr="Image result for stock exchange live feed">
            <a:hlinkClick r:id="rId7"/>
          </p:cNvPr>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2240" y="4654817"/>
            <a:ext cx="2088232" cy="1726511"/>
          </a:xfrm>
          <a:prstGeom prst="rect">
            <a:avLst/>
          </a:prstGeom>
          <a:noFill/>
          <a:extLst>
            <a:ext uri="{909E8E84-426E-40DD-AFC4-6F175D3DCCD1}">
              <a14:hiddenFill xmlns:a14="http://schemas.microsoft.com/office/drawing/2010/main">
                <a:solidFill>
                  <a:srgbClr val="FFFFFF"/>
                </a:solidFill>
              </a14:hiddenFill>
            </a:ext>
          </a:extLst>
        </p:spPr>
      </p:pic>
      <p:sp>
        <p:nvSpPr>
          <p:cNvPr id="11" name="Round Same Side Corner Rectangle 10">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6822525"/>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480721" cy="5693866"/>
          </a:xfrm>
          <a:prstGeom prst="rect">
            <a:avLst/>
          </a:prstGeom>
        </p:spPr>
        <p:txBody>
          <a:bodyPr wrap="square">
            <a:spAutoFit/>
          </a:bodyPr>
          <a:lstStyle/>
          <a:p>
            <a:pPr>
              <a:buClr>
                <a:schemeClr val="accent6">
                  <a:lumMod val="50000"/>
                </a:schemeClr>
              </a:buClr>
            </a:pPr>
            <a:r>
              <a:rPr lang="en-US" sz="2600" b="1" dirty="0">
                <a:solidFill>
                  <a:srgbClr val="FF0000"/>
                </a:solidFill>
              </a:rPr>
              <a:t>Show your understanding</a:t>
            </a:r>
          </a:p>
          <a:p>
            <a:pPr marL="398463" indent="-398463">
              <a:buClr>
                <a:schemeClr val="accent6">
                  <a:lumMod val="50000"/>
                </a:schemeClr>
              </a:buClr>
              <a:buFont typeface="Wingdings 3" panose="05040102010807070707" pitchFamily="18" charset="2"/>
              <a:buChar char=""/>
            </a:pPr>
            <a:r>
              <a:rPr lang="en-US" sz="2600" dirty="0">
                <a:solidFill>
                  <a:srgbClr val="FF0000"/>
                </a:solidFill>
              </a:rPr>
              <a:t>Looking at the list of products below, allocate each to one of three groups - either tending to be stable, tending to be volatile, or normally stable but subject to change in response to specific events. Then explain what specific events might affect prices for each one. Discuss your conclusions with others who are thinking about this.</a:t>
            </a:r>
          </a:p>
          <a:p>
            <a:pPr marL="398463" indent="-398463">
              <a:buClr>
                <a:schemeClr val="accent6">
                  <a:lumMod val="50000"/>
                </a:schemeClr>
              </a:buClr>
              <a:buFont typeface="Wingdings 3" panose="05040102010807070707" pitchFamily="18" charset="2"/>
              <a:buChar char=""/>
            </a:pPr>
            <a:r>
              <a:rPr lang="en-US" sz="2600" i="1" dirty="0">
                <a:solidFill>
                  <a:srgbClr val="FF0000"/>
                </a:solidFill>
              </a:rPr>
              <a:t>Wheat, flats and houses, car insurance, plain T-shirts, crude oil, business software programs, lace tights, care homes.</a:t>
            </a:r>
          </a:p>
        </p:txBody>
      </p:sp>
      <p:sp>
        <p:nvSpPr>
          <p:cNvPr id="6" name="Title 1"/>
          <p:cNvSpPr>
            <a:spLocks noGrp="1"/>
          </p:cNvSpPr>
          <p:nvPr>
            <p:ph type="title"/>
          </p:nvPr>
        </p:nvSpPr>
        <p:spPr>
          <a:xfrm>
            <a:off x="35496" y="72008"/>
            <a:ext cx="7704856" cy="548680"/>
          </a:xfrm>
        </p:spPr>
        <p:txBody>
          <a:bodyPr>
            <a:noAutofit/>
          </a:bodyPr>
          <a:lstStyle/>
          <a:p>
            <a:r>
              <a:rPr lang="en-GB" sz="3700" b="1" dirty="0" smtClean="0"/>
              <a:t>6.3 – Market Change – Market Forces</a:t>
            </a:r>
          </a:p>
        </p:txBody>
      </p:sp>
      <p:pic>
        <p:nvPicPr>
          <p:cNvPr id="7" name="Picture 6">
            <a:hlinkClick r:id="rId3"/>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777444" y="3182540"/>
            <a:ext cx="2043028" cy="1242666"/>
          </a:xfrm>
          <a:prstGeom prst="rect">
            <a:avLst/>
          </a:prstGeom>
        </p:spPr>
      </p:pic>
      <p:pic>
        <p:nvPicPr>
          <p:cNvPr id="8" name="Picture 7">
            <a:hlinkClick r:id="rId5"/>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777444" y="1167375"/>
            <a:ext cx="2043028" cy="1829577"/>
          </a:xfrm>
          <a:prstGeom prst="rect">
            <a:avLst/>
          </a:prstGeom>
        </p:spPr>
      </p:pic>
      <p:pic>
        <p:nvPicPr>
          <p:cNvPr id="9" name="Picture 2" descr="Image result for stock exchange live feed">
            <a:hlinkClick r:id="rId7"/>
          </p:cNvPr>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2240" y="4654817"/>
            <a:ext cx="2088232" cy="1726511"/>
          </a:xfrm>
          <a:prstGeom prst="rect">
            <a:avLst/>
          </a:prstGeom>
          <a:noFill/>
          <a:extLst>
            <a:ext uri="{909E8E84-426E-40DD-AFC4-6F175D3DCCD1}">
              <a14:hiddenFill xmlns:a14="http://schemas.microsoft.com/office/drawing/2010/main">
                <a:solidFill>
                  <a:srgbClr val="FFFFFF"/>
                </a:solidFill>
              </a14:hiddenFill>
            </a:ext>
          </a:extLst>
        </p:spPr>
      </p:pic>
      <p:sp>
        <p:nvSpPr>
          <p:cNvPr id="11" name="Round Same Side Corner Rectangle 10">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027908"/>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480721" cy="3170099"/>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000" dirty="0"/>
              <a:t>Returning to the restaurant chains, these market changes are mainly about demand. Do we want more fish and chips or more pizzas? Demand for these products is much affected by personal </a:t>
            </a:r>
            <a:r>
              <a:rPr lang="en-US" sz="2000" dirty="0" smtClean="0"/>
              <a:t>tastes. </a:t>
            </a:r>
          </a:p>
          <a:p>
            <a:pPr marL="398463" indent="-398463">
              <a:buClr>
                <a:schemeClr val="accent6">
                  <a:lumMod val="50000"/>
                </a:schemeClr>
              </a:buClr>
              <a:buFont typeface="Wingdings 3" panose="05040102010807070707" pitchFamily="18" charset="2"/>
              <a:buChar char=""/>
            </a:pPr>
            <a:r>
              <a:rPr lang="en-US" sz="2000" dirty="0" smtClean="0"/>
              <a:t>Clearly</a:t>
            </a:r>
            <a:r>
              <a:rPr lang="en-US" sz="2000" dirty="0"/>
              <a:t>, these were shifting away from the traditional fish and chip meal: people wanted </a:t>
            </a:r>
            <a:r>
              <a:rPr lang="en-US" sz="2000" dirty="0" smtClean="0"/>
              <a:t>less </a:t>
            </a:r>
            <a:r>
              <a:rPr lang="en-US" sz="2000" dirty="0"/>
              <a:t>of them. The demand curve was shifting to the left. At each and every price a smaller quantity would be demanded. </a:t>
            </a:r>
            <a:endParaRPr lang="en-US" sz="2000" dirty="0" smtClean="0"/>
          </a:p>
          <a:p>
            <a:pPr marL="398463" indent="-398463">
              <a:buClr>
                <a:schemeClr val="accent6">
                  <a:lumMod val="50000"/>
                </a:schemeClr>
              </a:buClr>
              <a:buFont typeface="Wingdings 3" panose="05040102010807070707" pitchFamily="18" charset="2"/>
              <a:buChar char=""/>
            </a:pPr>
            <a:r>
              <a:rPr lang="en-US" sz="2000" dirty="0" smtClean="0"/>
              <a:t>Figure </a:t>
            </a:r>
            <a:r>
              <a:rPr lang="en-US" sz="2000" dirty="0"/>
              <a:t>6.2 shows the effects. The flow chart traces the sequence of </a:t>
            </a:r>
            <a:r>
              <a:rPr lang="en-US" sz="2000" dirty="0" smtClean="0"/>
              <a:t>events.</a:t>
            </a:r>
            <a:endParaRPr lang="en-US" sz="2000" i="1" dirty="0"/>
          </a:p>
        </p:txBody>
      </p:sp>
      <p:sp>
        <p:nvSpPr>
          <p:cNvPr id="6" name="Title 1"/>
          <p:cNvSpPr>
            <a:spLocks noGrp="1"/>
          </p:cNvSpPr>
          <p:nvPr>
            <p:ph type="title"/>
          </p:nvPr>
        </p:nvSpPr>
        <p:spPr>
          <a:xfrm>
            <a:off x="35496" y="72008"/>
            <a:ext cx="7704856" cy="548680"/>
          </a:xfrm>
        </p:spPr>
        <p:txBody>
          <a:bodyPr>
            <a:noAutofit/>
          </a:bodyPr>
          <a:lstStyle/>
          <a:p>
            <a:r>
              <a:rPr lang="en-GB" sz="3700" b="1" dirty="0" smtClean="0"/>
              <a:t>6.3 – Constructing Diagrams</a:t>
            </a:r>
          </a:p>
        </p:txBody>
      </p:sp>
      <p:pic>
        <p:nvPicPr>
          <p:cNvPr id="6150" name="Picture 6" descr="Image result for shift in demand cur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8805" y="1268760"/>
            <a:ext cx="2095500" cy="20955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38667" y="4265801"/>
            <a:ext cx="1569037" cy="923330"/>
          </a:xfrm>
          <a:prstGeom prst="rect">
            <a:avLst/>
          </a:prstGeom>
          <a:solidFill>
            <a:schemeClr val="accent6">
              <a:lumMod val="40000"/>
              <a:lumOff val="60000"/>
            </a:schemeClr>
          </a:solidFill>
          <a:ln w="57150">
            <a:solidFill>
              <a:srgbClr val="002060"/>
            </a:solidFill>
          </a:ln>
        </p:spPr>
        <p:txBody>
          <a:bodyPr wrap="square" rtlCol="0">
            <a:spAutoFit/>
          </a:bodyPr>
          <a:lstStyle/>
          <a:p>
            <a:pPr algn="ctr"/>
            <a:r>
              <a:rPr lang="en-GB" dirty="0" smtClean="0"/>
              <a:t>Tastes and preferences change</a:t>
            </a:r>
            <a:endParaRPr lang="en-GB" dirty="0"/>
          </a:p>
        </p:txBody>
      </p:sp>
      <p:sp>
        <p:nvSpPr>
          <p:cNvPr id="12" name="TextBox 11"/>
          <p:cNvSpPr txBox="1"/>
          <p:nvPr/>
        </p:nvSpPr>
        <p:spPr>
          <a:xfrm>
            <a:off x="6588224" y="5661248"/>
            <a:ext cx="2232248" cy="923330"/>
          </a:xfrm>
          <a:prstGeom prst="rect">
            <a:avLst/>
          </a:prstGeom>
          <a:solidFill>
            <a:schemeClr val="accent6">
              <a:lumMod val="40000"/>
              <a:lumOff val="60000"/>
            </a:schemeClr>
          </a:solidFill>
          <a:ln w="57150">
            <a:solidFill>
              <a:srgbClr val="002060"/>
            </a:solidFill>
          </a:ln>
        </p:spPr>
        <p:txBody>
          <a:bodyPr wrap="square" rtlCol="0">
            <a:spAutoFit/>
          </a:bodyPr>
          <a:lstStyle/>
          <a:p>
            <a:pPr algn="ctr"/>
            <a:r>
              <a:rPr lang="en-GB" dirty="0" smtClean="0"/>
              <a:t>HR is likely to have to cut prices as well and reducing output</a:t>
            </a:r>
            <a:endParaRPr lang="en-GB" dirty="0"/>
          </a:p>
        </p:txBody>
      </p:sp>
      <p:sp>
        <p:nvSpPr>
          <p:cNvPr id="13" name="TextBox 12"/>
          <p:cNvSpPr txBox="1"/>
          <p:nvPr/>
        </p:nvSpPr>
        <p:spPr>
          <a:xfrm>
            <a:off x="3635896" y="5661248"/>
            <a:ext cx="1872208" cy="923330"/>
          </a:xfrm>
          <a:prstGeom prst="rect">
            <a:avLst/>
          </a:prstGeom>
          <a:solidFill>
            <a:schemeClr val="accent6">
              <a:lumMod val="40000"/>
              <a:lumOff val="60000"/>
            </a:schemeClr>
          </a:solidFill>
          <a:ln w="57150">
            <a:solidFill>
              <a:srgbClr val="002060"/>
            </a:solidFill>
          </a:ln>
        </p:spPr>
        <p:txBody>
          <a:bodyPr wrap="square" rtlCol="0">
            <a:spAutoFit/>
          </a:bodyPr>
          <a:lstStyle/>
          <a:p>
            <a:pPr algn="ctr"/>
            <a:r>
              <a:rPr lang="en-GB" dirty="0" smtClean="0"/>
              <a:t>If this continues, HR may close down</a:t>
            </a:r>
            <a:endParaRPr lang="en-GB" dirty="0"/>
          </a:p>
        </p:txBody>
      </p:sp>
      <p:sp>
        <p:nvSpPr>
          <p:cNvPr id="14" name="TextBox 13"/>
          <p:cNvSpPr txBox="1"/>
          <p:nvPr/>
        </p:nvSpPr>
        <p:spPr>
          <a:xfrm>
            <a:off x="395536" y="5661248"/>
            <a:ext cx="2160240" cy="923330"/>
          </a:xfrm>
          <a:prstGeom prst="rect">
            <a:avLst/>
          </a:prstGeom>
          <a:solidFill>
            <a:schemeClr val="accent6">
              <a:lumMod val="40000"/>
              <a:lumOff val="60000"/>
            </a:schemeClr>
          </a:solidFill>
          <a:ln w="57150">
            <a:solidFill>
              <a:srgbClr val="002060"/>
            </a:solidFill>
          </a:ln>
        </p:spPr>
        <p:txBody>
          <a:bodyPr wrap="square" rtlCol="0">
            <a:spAutoFit/>
          </a:bodyPr>
          <a:lstStyle/>
          <a:p>
            <a:pPr algn="ctr"/>
            <a:r>
              <a:rPr lang="en-GB" dirty="0" smtClean="0"/>
              <a:t>Supply has responded to a change in demand</a:t>
            </a:r>
            <a:endParaRPr lang="en-GB" dirty="0"/>
          </a:p>
        </p:txBody>
      </p:sp>
      <p:sp>
        <p:nvSpPr>
          <p:cNvPr id="15" name="TextBox 14"/>
          <p:cNvSpPr txBox="1"/>
          <p:nvPr/>
        </p:nvSpPr>
        <p:spPr>
          <a:xfrm>
            <a:off x="2483768" y="4265801"/>
            <a:ext cx="2016224" cy="923330"/>
          </a:xfrm>
          <a:prstGeom prst="rect">
            <a:avLst/>
          </a:prstGeom>
          <a:solidFill>
            <a:schemeClr val="accent6">
              <a:lumMod val="40000"/>
              <a:lumOff val="60000"/>
            </a:schemeClr>
          </a:solidFill>
          <a:ln w="57150">
            <a:solidFill>
              <a:srgbClr val="002060"/>
            </a:solidFill>
          </a:ln>
        </p:spPr>
        <p:txBody>
          <a:bodyPr wrap="square" rtlCol="0">
            <a:spAutoFit/>
          </a:bodyPr>
          <a:lstStyle/>
          <a:p>
            <a:pPr algn="ctr"/>
            <a:r>
              <a:rPr lang="en-GB" dirty="0" smtClean="0"/>
              <a:t>Demand for Fish and Chips falls at all-price levels</a:t>
            </a:r>
            <a:endParaRPr lang="en-GB" dirty="0"/>
          </a:p>
        </p:txBody>
      </p:sp>
      <p:sp>
        <p:nvSpPr>
          <p:cNvPr id="16" name="TextBox 15"/>
          <p:cNvSpPr txBox="1"/>
          <p:nvPr/>
        </p:nvSpPr>
        <p:spPr>
          <a:xfrm>
            <a:off x="5076056" y="4265801"/>
            <a:ext cx="1584176" cy="923330"/>
          </a:xfrm>
          <a:prstGeom prst="rect">
            <a:avLst/>
          </a:prstGeom>
          <a:solidFill>
            <a:schemeClr val="accent6">
              <a:lumMod val="40000"/>
              <a:lumOff val="60000"/>
            </a:schemeClr>
          </a:solidFill>
          <a:ln w="57150">
            <a:solidFill>
              <a:srgbClr val="002060"/>
            </a:solidFill>
          </a:ln>
        </p:spPr>
        <p:txBody>
          <a:bodyPr wrap="square" rtlCol="0">
            <a:spAutoFit/>
          </a:bodyPr>
          <a:lstStyle/>
          <a:p>
            <a:pPr algn="ctr"/>
            <a:r>
              <a:rPr lang="en-GB" dirty="0" smtClean="0"/>
              <a:t>HR’s revenue goes down at some outlets</a:t>
            </a:r>
            <a:endParaRPr lang="en-GB" dirty="0"/>
          </a:p>
        </p:txBody>
      </p:sp>
      <p:sp>
        <p:nvSpPr>
          <p:cNvPr id="17" name="TextBox 16"/>
          <p:cNvSpPr txBox="1"/>
          <p:nvPr/>
        </p:nvSpPr>
        <p:spPr>
          <a:xfrm>
            <a:off x="7236296" y="4265801"/>
            <a:ext cx="1584176" cy="923330"/>
          </a:xfrm>
          <a:prstGeom prst="rect">
            <a:avLst/>
          </a:prstGeom>
          <a:solidFill>
            <a:schemeClr val="accent6">
              <a:lumMod val="40000"/>
              <a:lumOff val="60000"/>
            </a:schemeClr>
          </a:solidFill>
          <a:ln w="57150">
            <a:solidFill>
              <a:srgbClr val="002060"/>
            </a:solidFill>
          </a:ln>
        </p:spPr>
        <p:txBody>
          <a:bodyPr wrap="square" rtlCol="0">
            <a:spAutoFit/>
          </a:bodyPr>
          <a:lstStyle/>
          <a:p>
            <a:pPr algn="ctr"/>
            <a:r>
              <a:rPr lang="en-GB" dirty="0" smtClean="0"/>
              <a:t>Those outlets start to make a loss</a:t>
            </a:r>
            <a:endParaRPr lang="en-GB" dirty="0"/>
          </a:p>
        </p:txBody>
      </p:sp>
      <p:cxnSp>
        <p:nvCxnSpPr>
          <p:cNvPr id="18" name="Straight Arrow Connector 17"/>
          <p:cNvCxnSpPr>
            <a:stCxn id="15" idx="3"/>
            <a:endCxn id="16" idx="1"/>
          </p:cNvCxnSpPr>
          <p:nvPr/>
        </p:nvCxnSpPr>
        <p:spPr>
          <a:xfrm>
            <a:off x="4499992" y="4727466"/>
            <a:ext cx="576064" cy="0"/>
          </a:xfrm>
          <a:prstGeom prst="straightConnector1">
            <a:avLst/>
          </a:prstGeom>
          <a:ln w="889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5" idx="3"/>
            <a:endCxn id="15" idx="1"/>
          </p:cNvCxnSpPr>
          <p:nvPr/>
        </p:nvCxnSpPr>
        <p:spPr>
          <a:xfrm>
            <a:off x="1907704" y="4727466"/>
            <a:ext cx="576064" cy="0"/>
          </a:xfrm>
          <a:prstGeom prst="straightConnector1">
            <a:avLst/>
          </a:prstGeom>
          <a:ln w="889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660232" y="4727466"/>
            <a:ext cx="576064" cy="0"/>
          </a:xfrm>
          <a:prstGeom prst="straightConnector1">
            <a:avLst/>
          </a:prstGeom>
          <a:ln w="889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7" idx="2"/>
            <a:endCxn id="12" idx="0"/>
          </p:cNvCxnSpPr>
          <p:nvPr/>
        </p:nvCxnSpPr>
        <p:spPr>
          <a:xfrm flipH="1">
            <a:off x="7704348" y="5189131"/>
            <a:ext cx="324036" cy="472117"/>
          </a:xfrm>
          <a:prstGeom prst="straightConnector1">
            <a:avLst/>
          </a:prstGeom>
          <a:ln w="889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2" idx="1"/>
            <a:endCxn id="13" idx="3"/>
          </p:cNvCxnSpPr>
          <p:nvPr/>
        </p:nvCxnSpPr>
        <p:spPr>
          <a:xfrm flipH="1">
            <a:off x="5508104" y="6122913"/>
            <a:ext cx="1080120" cy="0"/>
          </a:xfrm>
          <a:prstGeom prst="straightConnector1">
            <a:avLst/>
          </a:prstGeom>
          <a:ln w="889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3" idx="1"/>
            <a:endCxn id="14" idx="3"/>
          </p:cNvCxnSpPr>
          <p:nvPr/>
        </p:nvCxnSpPr>
        <p:spPr>
          <a:xfrm flipH="1">
            <a:off x="2555776" y="6122913"/>
            <a:ext cx="1080120" cy="0"/>
          </a:xfrm>
          <a:prstGeom prst="straightConnector1">
            <a:avLst/>
          </a:prstGeom>
          <a:ln w="889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Round Same Side Corner Rectangle 34">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539618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childTnLst>
                                </p:cTn>
                              </p:par>
                            </p:childTnLst>
                          </p:cTn>
                        </p:par>
                        <p:par>
                          <p:cTn id="8" fill="hold">
                            <p:stCondLst>
                              <p:cond delay="175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500"/>
                                        <p:tgtEl>
                                          <p:spTgt spid="22"/>
                                        </p:tgtEl>
                                      </p:cBhvr>
                                    </p:animEffect>
                                  </p:childTnLst>
                                </p:cTn>
                              </p:par>
                            </p:childTnLst>
                          </p:cTn>
                        </p:par>
                        <p:par>
                          <p:cTn id="12" fill="hold">
                            <p:stCondLst>
                              <p:cond delay="325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500"/>
                                        <p:tgtEl>
                                          <p:spTgt spid="15"/>
                                        </p:tgtEl>
                                      </p:cBhvr>
                                    </p:animEffect>
                                  </p:childTnLst>
                                </p:cTn>
                              </p:par>
                            </p:childTnLst>
                          </p:cTn>
                        </p:par>
                        <p:par>
                          <p:cTn id="16" fill="hold">
                            <p:stCondLst>
                              <p:cond delay="475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500"/>
                                        <p:tgtEl>
                                          <p:spTgt spid="18"/>
                                        </p:tgtEl>
                                      </p:cBhvr>
                                    </p:animEffect>
                                  </p:childTnLst>
                                </p:cTn>
                              </p:par>
                            </p:childTnLst>
                          </p:cTn>
                        </p:par>
                        <p:par>
                          <p:cTn id="20" fill="hold">
                            <p:stCondLst>
                              <p:cond delay="625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500"/>
                                        <p:tgtEl>
                                          <p:spTgt spid="16"/>
                                        </p:tgtEl>
                                      </p:cBhvr>
                                    </p:animEffect>
                                  </p:childTnLst>
                                </p:cTn>
                              </p:par>
                            </p:childTnLst>
                          </p:cTn>
                        </p:par>
                        <p:par>
                          <p:cTn id="24" fill="hold">
                            <p:stCondLst>
                              <p:cond delay="775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500"/>
                                        <p:tgtEl>
                                          <p:spTgt spid="25"/>
                                        </p:tgtEl>
                                      </p:cBhvr>
                                    </p:animEffect>
                                  </p:childTnLst>
                                </p:cTn>
                              </p:par>
                            </p:childTnLst>
                          </p:cTn>
                        </p:par>
                        <p:par>
                          <p:cTn id="28" fill="hold">
                            <p:stCondLst>
                              <p:cond delay="925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500"/>
                                        <p:tgtEl>
                                          <p:spTgt spid="17"/>
                                        </p:tgtEl>
                                      </p:cBhvr>
                                    </p:animEffect>
                                  </p:childTnLst>
                                </p:cTn>
                              </p:par>
                            </p:childTnLst>
                          </p:cTn>
                        </p:par>
                        <p:par>
                          <p:cTn id="32" fill="hold">
                            <p:stCondLst>
                              <p:cond delay="1075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500"/>
                                        <p:tgtEl>
                                          <p:spTgt spid="26"/>
                                        </p:tgtEl>
                                      </p:cBhvr>
                                    </p:animEffect>
                                  </p:childTnLst>
                                </p:cTn>
                              </p:par>
                            </p:childTnLst>
                          </p:cTn>
                        </p:par>
                        <p:par>
                          <p:cTn id="36" fill="hold">
                            <p:stCondLst>
                              <p:cond delay="1225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500"/>
                                        <p:tgtEl>
                                          <p:spTgt spid="12"/>
                                        </p:tgtEl>
                                      </p:cBhvr>
                                    </p:animEffect>
                                  </p:childTnLst>
                                </p:cTn>
                              </p:par>
                            </p:childTnLst>
                          </p:cTn>
                        </p:par>
                        <p:par>
                          <p:cTn id="40" fill="hold">
                            <p:stCondLst>
                              <p:cond delay="13750"/>
                            </p:stCondLst>
                            <p:childTnLst>
                              <p:par>
                                <p:cTn id="41" presetID="10"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500"/>
                                        <p:tgtEl>
                                          <p:spTgt spid="29"/>
                                        </p:tgtEl>
                                      </p:cBhvr>
                                    </p:animEffect>
                                  </p:childTnLst>
                                </p:cTn>
                              </p:par>
                            </p:childTnLst>
                          </p:cTn>
                        </p:par>
                        <p:par>
                          <p:cTn id="44" fill="hold">
                            <p:stCondLst>
                              <p:cond delay="15250"/>
                            </p:stCondLst>
                            <p:childTnLst>
                              <p:par>
                                <p:cTn id="45" presetID="10" presetClass="entr" presetSubtype="0" fill="hold" grpId="0" nodeType="afterEffect">
                                  <p:stCondLst>
                                    <p:cond delay="25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500"/>
                                        <p:tgtEl>
                                          <p:spTgt spid="13"/>
                                        </p:tgtEl>
                                      </p:cBhvr>
                                    </p:animEffect>
                                  </p:childTnLst>
                                </p:cTn>
                              </p:par>
                            </p:childTnLst>
                          </p:cTn>
                        </p:par>
                        <p:par>
                          <p:cTn id="48" fill="hold">
                            <p:stCondLst>
                              <p:cond delay="17000"/>
                            </p:stCondLst>
                            <p:childTnLst>
                              <p:par>
                                <p:cTn id="49" presetID="10" presetClass="entr" presetSubtype="0"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500"/>
                                        <p:tgtEl>
                                          <p:spTgt spid="32"/>
                                        </p:tgtEl>
                                      </p:cBhvr>
                                    </p:animEffect>
                                  </p:childTnLst>
                                </p:cTn>
                              </p:par>
                            </p:childTnLst>
                          </p:cTn>
                        </p:par>
                        <p:par>
                          <p:cTn id="52" fill="hold">
                            <p:stCondLst>
                              <p:cond delay="18500"/>
                            </p:stCondLst>
                            <p:childTnLst>
                              <p:par>
                                <p:cTn id="53" presetID="10" presetClass="entr" presetSubtype="0" fill="hold" grpId="0" nodeType="afterEffect">
                                  <p:stCondLst>
                                    <p:cond delay="25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animBg="1"/>
      <p:bldP spid="14" grpId="0" animBg="1"/>
      <p:bldP spid="15" grpId="0" animBg="1"/>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480721" cy="5355312"/>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dirty="0"/>
              <a:t>Harry Ramsden could have considered cutting prices. This would make it more competitive with substitute eateries. However, it is clear from the story that the business preferred to close its loss-making outlets and concentrate on those that were profitable.</a:t>
            </a:r>
          </a:p>
          <a:p>
            <a:pPr marL="398463" indent="-398463">
              <a:buClr>
                <a:schemeClr val="accent6">
                  <a:lumMod val="50000"/>
                </a:schemeClr>
              </a:buClr>
              <a:buFont typeface="Wingdings 3" panose="05040102010807070707" pitchFamily="18" charset="2"/>
              <a:buChar char=""/>
            </a:pPr>
            <a:r>
              <a:rPr lang="en-US" dirty="0"/>
              <a:t>Is the change in tastes the only reason why Harry Ramsden is in trouble? Probably not. After 2008, many economies, including the UK, were either in recession (output falling) or stagnant (output growing very slowly). </a:t>
            </a:r>
            <a:endParaRPr lang="en-US" dirty="0" smtClean="0"/>
          </a:p>
          <a:p>
            <a:pPr marL="398463" indent="-398463">
              <a:buClr>
                <a:schemeClr val="accent6">
                  <a:lumMod val="50000"/>
                </a:schemeClr>
              </a:buClr>
              <a:buFont typeface="Wingdings 3" panose="05040102010807070707" pitchFamily="18" charset="2"/>
              <a:buChar char=""/>
            </a:pPr>
            <a:r>
              <a:rPr lang="en-US" dirty="0" smtClean="0"/>
              <a:t>Many </a:t>
            </a:r>
            <a:r>
              <a:rPr lang="en-US" dirty="0"/>
              <a:t>people lost their jobs and some were unemployed for some time. Many experienced falling or slow-growing incomes and were nervous about the future. One thing people can always cut back on is meals out and takeaways. </a:t>
            </a:r>
            <a:endParaRPr lang="en-US" dirty="0" smtClean="0"/>
          </a:p>
          <a:p>
            <a:pPr marL="398463" indent="-398463">
              <a:buClr>
                <a:schemeClr val="accent6">
                  <a:lumMod val="50000"/>
                </a:schemeClr>
              </a:buClr>
              <a:buFont typeface="Wingdings 3" panose="05040102010807070707" pitchFamily="18" charset="2"/>
              <a:buChar char=""/>
            </a:pPr>
            <a:r>
              <a:rPr lang="en-US" dirty="0" smtClean="0"/>
              <a:t>Falling </a:t>
            </a:r>
            <a:r>
              <a:rPr lang="en-US" dirty="0"/>
              <a:t>incomes could have been a factor for Harry Ramsden. Figure 6.2 would work perfectly well to explain the effect of falling incomes.</a:t>
            </a:r>
          </a:p>
          <a:p>
            <a:pPr marL="398463" indent="-398463">
              <a:buClr>
                <a:schemeClr val="accent6">
                  <a:lumMod val="50000"/>
                </a:schemeClr>
              </a:buClr>
              <a:buFont typeface="Wingdings 3" panose="05040102010807070707" pitchFamily="18" charset="2"/>
              <a:buChar char=""/>
            </a:pPr>
            <a:r>
              <a:rPr lang="en-US" dirty="0"/>
              <a:t>It is possible that Harry Ramsden's products are </a:t>
            </a:r>
            <a:r>
              <a:rPr lang="en-US" b="1" dirty="0">
                <a:solidFill>
                  <a:srgbClr val="FF0000"/>
                </a:solidFill>
              </a:rPr>
              <a:t>normal goods</a:t>
            </a:r>
            <a:r>
              <a:rPr lang="en-US" dirty="0"/>
              <a:t> while Domino's Pizza is an </a:t>
            </a:r>
            <a:r>
              <a:rPr lang="en-US" b="1" dirty="0">
                <a:solidFill>
                  <a:srgbClr val="FF0000"/>
                </a:solidFill>
              </a:rPr>
              <a:t>inferior good</a:t>
            </a:r>
            <a:r>
              <a:rPr lang="en-US" dirty="0" smtClean="0"/>
              <a:t>.</a:t>
            </a:r>
            <a:endParaRPr lang="en-US" dirty="0"/>
          </a:p>
        </p:txBody>
      </p:sp>
      <p:sp>
        <p:nvSpPr>
          <p:cNvPr id="6" name="Title 1"/>
          <p:cNvSpPr>
            <a:spLocks noGrp="1"/>
          </p:cNvSpPr>
          <p:nvPr>
            <p:ph type="title"/>
          </p:nvPr>
        </p:nvSpPr>
        <p:spPr>
          <a:xfrm>
            <a:off x="35496" y="72008"/>
            <a:ext cx="7704856" cy="548680"/>
          </a:xfrm>
        </p:spPr>
        <p:txBody>
          <a:bodyPr>
            <a:noAutofit/>
          </a:bodyPr>
          <a:lstStyle/>
          <a:p>
            <a:r>
              <a:rPr lang="en-GB" sz="3700" b="1" dirty="0" smtClean="0"/>
              <a:t>6.3 – Demand Curve Shifts</a:t>
            </a:r>
          </a:p>
        </p:txBody>
      </p:sp>
      <p:pic>
        <p:nvPicPr>
          <p:cNvPr id="6150" name="Picture 6" descr="Image result for shift in demand cur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8805" y="1268760"/>
            <a:ext cx="2095500" cy="20955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hlinkClick r:id="rId4"/>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738805" y="3563477"/>
            <a:ext cx="2095500" cy="1737731"/>
          </a:xfrm>
          <a:prstGeom prst="rect">
            <a:avLst/>
          </a:prstGeom>
        </p:spPr>
      </p:pic>
      <p:pic>
        <p:nvPicPr>
          <p:cNvPr id="8194" name="Picture 2" descr="Image result for harry ramsden profit forecast">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32240" y="5493768"/>
            <a:ext cx="2102065" cy="1103584"/>
          </a:xfrm>
          <a:prstGeom prst="rect">
            <a:avLst/>
          </a:prstGeom>
          <a:noFill/>
          <a:extLst>
            <a:ext uri="{909E8E84-426E-40DD-AFC4-6F175D3DCCD1}">
              <a14:hiddenFill xmlns:a14="http://schemas.microsoft.com/office/drawing/2010/main">
                <a:solidFill>
                  <a:srgbClr val="FFFFFF"/>
                </a:solidFill>
              </a14:hiddenFill>
            </a:ext>
          </a:extLst>
        </p:spPr>
      </p:pic>
      <p:sp>
        <p:nvSpPr>
          <p:cNvPr id="21" name="Round Same Side Corner Rectangle 20">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0250152"/>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480721" cy="5632311"/>
          </a:xfrm>
          <a:prstGeom prst="rect">
            <a:avLst/>
          </a:prstGeom>
        </p:spPr>
        <p:txBody>
          <a:bodyPr wrap="square">
            <a:spAutoFit/>
          </a:bodyPr>
          <a:lstStyle/>
          <a:p>
            <a:pPr>
              <a:buClr>
                <a:schemeClr val="accent6">
                  <a:lumMod val="50000"/>
                </a:schemeClr>
              </a:buClr>
            </a:pPr>
            <a:r>
              <a:rPr lang="en-US" sz="2000" b="1" dirty="0">
                <a:solidFill>
                  <a:srgbClr val="FF0000"/>
                </a:solidFill>
              </a:rPr>
              <a:t>Show your understanding</a:t>
            </a:r>
          </a:p>
          <a:p>
            <a:pPr marL="398463" indent="-398463">
              <a:buClr>
                <a:schemeClr val="accent6">
                  <a:lumMod val="50000"/>
                </a:schemeClr>
              </a:buClr>
              <a:buFont typeface="+mj-lt"/>
              <a:buAutoNum type="arabicPeriod"/>
            </a:pPr>
            <a:r>
              <a:rPr lang="en-US" sz="2000" dirty="0" smtClean="0">
                <a:solidFill>
                  <a:srgbClr val="FF0000"/>
                </a:solidFill>
              </a:rPr>
              <a:t>Construct </a:t>
            </a:r>
            <a:r>
              <a:rPr lang="en-US" sz="2000" dirty="0">
                <a:solidFill>
                  <a:srgbClr val="FF0000"/>
                </a:solidFill>
              </a:rPr>
              <a:t>a flow chart to show each stage of the process that was affecting Domino's at the same time as Harry Ramsden was in difficulty. (See the opening case study and the follow up information on page 33 and above.)</a:t>
            </a:r>
          </a:p>
          <a:p>
            <a:pPr marL="398463" indent="-398463">
              <a:buClr>
                <a:schemeClr val="accent6">
                  <a:lumMod val="50000"/>
                </a:schemeClr>
              </a:buClr>
              <a:buFont typeface="+mj-lt"/>
              <a:buAutoNum type="arabicPeriod"/>
            </a:pPr>
            <a:r>
              <a:rPr lang="en-US" sz="2000" dirty="0" smtClean="0">
                <a:solidFill>
                  <a:srgbClr val="FF0000"/>
                </a:solidFill>
              </a:rPr>
              <a:t>Draw </a:t>
            </a:r>
            <a:r>
              <a:rPr lang="en-US" sz="2000" dirty="0">
                <a:solidFill>
                  <a:srgbClr val="FF0000"/>
                </a:solidFill>
              </a:rPr>
              <a:t>a supply and demand diagram which shows what happened to Domino's Pizza. Then explain why its experience in a period of falling incomes was quite different from that of Harry Ramsden's.</a:t>
            </a:r>
          </a:p>
          <a:p>
            <a:pPr marL="398463" indent="-398463">
              <a:buClr>
                <a:schemeClr val="accent6">
                  <a:lumMod val="50000"/>
                </a:schemeClr>
              </a:buClr>
              <a:buFont typeface="+mj-lt"/>
              <a:buAutoNum type="arabicPeriod"/>
            </a:pPr>
            <a:r>
              <a:rPr lang="en-US" sz="2000" dirty="0" smtClean="0">
                <a:solidFill>
                  <a:srgbClr val="FF0000"/>
                </a:solidFill>
              </a:rPr>
              <a:t>Draw </a:t>
            </a:r>
            <a:r>
              <a:rPr lang="en-US" sz="2000" dirty="0">
                <a:solidFill>
                  <a:srgbClr val="FF0000"/>
                </a:solidFill>
              </a:rPr>
              <a:t>a demand and supply diagram that shows what happens to the demand curve for small, economical cars when the price of petrol rises. What will happen to the price of small cars and the quantity sold?</a:t>
            </a:r>
          </a:p>
          <a:p>
            <a:pPr>
              <a:buClr>
                <a:schemeClr val="accent6">
                  <a:lumMod val="50000"/>
                </a:schemeClr>
              </a:buClr>
            </a:pPr>
            <a:r>
              <a:rPr lang="en-US" sz="2000" b="1" dirty="0">
                <a:solidFill>
                  <a:srgbClr val="002060"/>
                </a:solidFill>
              </a:rPr>
              <a:t>Hint:</a:t>
            </a:r>
            <a:r>
              <a:rPr lang="en-US" sz="2000" dirty="0">
                <a:solidFill>
                  <a:srgbClr val="002060"/>
                </a:solidFill>
              </a:rPr>
              <a:t> It can be useful to illustrate an exam answer with a supply and demand diagram. But it </a:t>
            </a:r>
            <a:r>
              <a:rPr lang="en-US" sz="2000" dirty="0" smtClean="0">
                <a:solidFill>
                  <a:srgbClr val="002060"/>
                </a:solidFill>
              </a:rPr>
              <a:t>must be </a:t>
            </a:r>
            <a:r>
              <a:rPr lang="en-US" sz="2000" dirty="0">
                <a:solidFill>
                  <a:srgbClr val="002060"/>
                </a:solidFill>
              </a:rPr>
              <a:t>fully and correctly labelled, and referred to in your explanation.</a:t>
            </a:r>
          </a:p>
        </p:txBody>
      </p:sp>
      <p:sp>
        <p:nvSpPr>
          <p:cNvPr id="6" name="Title 1"/>
          <p:cNvSpPr>
            <a:spLocks noGrp="1"/>
          </p:cNvSpPr>
          <p:nvPr>
            <p:ph type="title"/>
          </p:nvPr>
        </p:nvSpPr>
        <p:spPr>
          <a:xfrm>
            <a:off x="35496" y="72008"/>
            <a:ext cx="7704856" cy="548680"/>
          </a:xfrm>
        </p:spPr>
        <p:txBody>
          <a:bodyPr>
            <a:noAutofit/>
          </a:bodyPr>
          <a:lstStyle/>
          <a:p>
            <a:r>
              <a:rPr lang="en-GB" sz="3700" b="1" dirty="0" smtClean="0"/>
              <a:t>6.4 – Changes in Supply</a:t>
            </a:r>
          </a:p>
        </p:txBody>
      </p:sp>
      <p:pic>
        <p:nvPicPr>
          <p:cNvPr id="6150" name="Picture 6" descr="Image result for shift in demand cur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8805" y="1268760"/>
            <a:ext cx="2095500" cy="20955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hlinkClick r:id="rId4"/>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738805" y="3563477"/>
            <a:ext cx="2095500" cy="1737731"/>
          </a:xfrm>
          <a:prstGeom prst="rect">
            <a:avLst/>
          </a:prstGeom>
        </p:spPr>
      </p:pic>
      <p:pic>
        <p:nvPicPr>
          <p:cNvPr id="8194" name="Picture 2" descr="Image result for harry ramsden profit forecast">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32240" y="5493768"/>
            <a:ext cx="2102065" cy="1103584"/>
          </a:xfrm>
          <a:prstGeom prst="rect">
            <a:avLst/>
          </a:prstGeom>
          <a:noFill/>
          <a:extLst>
            <a:ext uri="{909E8E84-426E-40DD-AFC4-6F175D3DCCD1}">
              <a14:hiddenFill xmlns:a14="http://schemas.microsoft.com/office/drawing/2010/main">
                <a:solidFill>
                  <a:srgbClr val="FFFFFF"/>
                </a:solidFill>
              </a14:hiddenFill>
            </a:ext>
          </a:extLst>
        </p:spPr>
      </p:pic>
      <p:sp>
        <p:nvSpPr>
          <p:cNvPr id="8" name="Round Same Side Corner Rectangle 7">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8784061"/>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8568953" cy="923330"/>
          </a:xfrm>
          <a:prstGeom prst="rect">
            <a:avLst/>
          </a:prstGeom>
        </p:spPr>
        <p:txBody>
          <a:bodyPr wrap="square">
            <a:spAutoFit/>
          </a:bodyPr>
          <a:lstStyle/>
          <a:p>
            <a:pPr>
              <a:buClr>
                <a:schemeClr val="accent6">
                  <a:lumMod val="50000"/>
                </a:schemeClr>
              </a:buClr>
            </a:pPr>
            <a:r>
              <a:rPr lang="en-US" b="1" dirty="0" smtClean="0">
                <a:solidFill>
                  <a:srgbClr val="FF0000"/>
                </a:solidFill>
              </a:rPr>
              <a:t>Discussion 1</a:t>
            </a:r>
          </a:p>
          <a:p>
            <a:pPr marL="398463" indent="-398463">
              <a:buClr>
                <a:schemeClr val="accent6">
                  <a:lumMod val="50000"/>
                </a:schemeClr>
              </a:buClr>
              <a:buFont typeface="Wingdings 3" panose="05040102010807070707" pitchFamily="18" charset="2"/>
              <a:buChar char=""/>
            </a:pPr>
            <a:r>
              <a:rPr lang="en-US" dirty="0">
                <a:solidFill>
                  <a:srgbClr val="FF0000"/>
                </a:solidFill>
              </a:rPr>
              <a:t>Fewer Indian chefs are available because of government immigration policy, putting up the costs of production in Indian restaurants.</a:t>
            </a:r>
          </a:p>
        </p:txBody>
      </p:sp>
      <p:sp>
        <p:nvSpPr>
          <p:cNvPr id="6" name="Title 1"/>
          <p:cNvSpPr>
            <a:spLocks noGrp="1"/>
          </p:cNvSpPr>
          <p:nvPr>
            <p:ph type="title"/>
          </p:nvPr>
        </p:nvSpPr>
        <p:spPr>
          <a:xfrm>
            <a:off x="35496" y="72008"/>
            <a:ext cx="7704856" cy="548680"/>
          </a:xfrm>
        </p:spPr>
        <p:txBody>
          <a:bodyPr>
            <a:noAutofit/>
          </a:bodyPr>
          <a:lstStyle/>
          <a:p>
            <a:r>
              <a:rPr lang="en-GB" sz="3700" dirty="0" smtClean="0"/>
              <a:t>6.4 </a:t>
            </a:r>
            <a:r>
              <a:rPr lang="en-GB" sz="3700" dirty="0"/>
              <a:t>– </a:t>
            </a:r>
            <a:r>
              <a:rPr lang="en-GB" sz="3700" dirty="0" smtClean="0"/>
              <a:t>Changes in Supply – Rising Costs</a:t>
            </a:r>
            <a:endParaRPr lang="en-GB" sz="3700" b="1" dirty="0" smtClean="0"/>
          </a:p>
        </p:txBody>
      </p:sp>
      <p:pic>
        <p:nvPicPr>
          <p:cNvPr id="4" name="Picture 3">
            <a:hlinkClick r:id="rId3"/>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644008" y="2027308"/>
            <a:ext cx="4148931" cy="3201892"/>
          </a:xfrm>
          <a:prstGeom prst="rect">
            <a:avLst/>
          </a:prstGeom>
        </p:spPr>
      </p:pic>
      <p:pic>
        <p:nvPicPr>
          <p:cNvPr id="5" name="Picture 4">
            <a:hlinkClick r:id="rId5"/>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09816" y="2027308"/>
            <a:ext cx="3586120" cy="3201892"/>
          </a:xfrm>
          <a:prstGeom prst="rect">
            <a:avLst/>
          </a:prstGeom>
        </p:spPr>
      </p:pic>
      <p:sp>
        <p:nvSpPr>
          <p:cNvPr id="11" name="Rectangle 10"/>
          <p:cNvSpPr/>
          <p:nvPr/>
        </p:nvSpPr>
        <p:spPr>
          <a:xfrm>
            <a:off x="251520" y="5301208"/>
            <a:ext cx="8568953" cy="1477328"/>
          </a:xfrm>
          <a:prstGeom prst="rect">
            <a:avLst/>
          </a:prstGeom>
        </p:spPr>
        <p:txBody>
          <a:bodyPr wrap="square">
            <a:spAutoFit/>
          </a:bodyPr>
          <a:lstStyle/>
          <a:p>
            <a:pPr>
              <a:buClr>
                <a:schemeClr val="accent6">
                  <a:lumMod val="50000"/>
                </a:schemeClr>
              </a:buClr>
            </a:pPr>
            <a:r>
              <a:rPr lang="en-US" b="1" dirty="0" smtClean="0">
                <a:solidFill>
                  <a:srgbClr val="FF0000"/>
                </a:solidFill>
              </a:rPr>
              <a:t>Discussion 2</a:t>
            </a:r>
          </a:p>
          <a:p>
            <a:pPr marL="398463" indent="-398463">
              <a:buClr>
                <a:schemeClr val="accent6">
                  <a:lumMod val="50000"/>
                </a:schemeClr>
              </a:buClr>
              <a:buFont typeface="Wingdings 3" panose="05040102010807070707" pitchFamily="18" charset="2"/>
              <a:buChar char=""/>
            </a:pPr>
            <a:r>
              <a:rPr lang="en-US" dirty="0" smtClean="0">
                <a:solidFill>
                  <a:srgbClr val="FF0000"/>
                </a:solidFill>
              </a:rPr>
              <a:t>The crisis within Sudan and Libya has brought floods of Sudanese and Libyan workers to Egypt, specifically </a:t>
            </a:r>
            <a:r>
              <a:rPr lang="en-US" dirty="0" err="1" smtClean="0">
                <a:solidFill>
                  <a:srgbClr val="FF0000"/>
                </a:solidFill>
              </a:rPr>
              <a:t>labourers</a:t>
            </a:r>
            <a:r>
              <a:rPr lang="en-US" dirty="0" smtClean="0">
                <a:solidFill>
                  <a:srgbClr val="FF0000"/>
                </a:solidFill>
              </a:rPr>
              <a:t>, reducing the cost of building houses but also forcing Egyptian labour costs to be reduced in response. Should the government get involved?</a:t>
            </a:r>
            <a:endParaRPr lang="en-US" dirty="0">
              <a:solidFill>
                <a:srgbClr val="FF0000"/>
              </a:solidFill>
            </a:endParaRPr>
          </a:p>
        </p:txBody>
      </p:sp>
      <p:sp>
        <p:nvSpPr>
          <p:cNvPr id="12" name="Round Same Side Corner Rectangle 11">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4275145"/>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480721" cy="5755422"/>
          </a:xfrm>
          <a:prstGeom prst="rect">
            <a:avLst/>
          </a:prstGeom>
        </p:spPr>
        <p:txBody>
          <a:bodyPr wrap="square">
            <a:spAutoFit/>
          </a:bodyPr>
          <a:lstStyle/>
          <a:p>
            <a:pPr marL="282575" indent="-282575">
              <a:buClr>
                <a:schemeClr val="accent6">
                  <a:lumMod val="50000"/>
                </a:schemeClr>
              </a:buClr>
              <a:buFont typeface="Wingdings 3" panose="05040102010807070707" pitchFamily="18" charset="2"/>
              <a:buChar char=""/>
            </a:pPr>
            <a:r>
              <a:rPr lang="en-US" sz="1840" dirty="0"/>
              <a:t>Some Indian restaurants have been </a:t>
            </a:r>
            <a:r>
              <a:rPr lang="en-US" sz="1840" dirty="0" smtClean="0"/>
              <a:t/>
            </a:r>
            <a:br>
              <a:rPr lang="en-US" sz="1840" dirty="0" smtClean="0"/>
            </a:br>
            <a:r>
              <a:rPr lang="en-US" sz="1840" dirty="0" smtClean="0"/>
              <a:t>struggling </a:t>
            </a:r>
            <a:r>
              <a:rPr lang="en-US" sz="1840" dirty="0"/>
              <a:t>recently. Indian cuisine is more </a:t>
            </a:r>
            <a:r>
              <a:rPr lang="en-US" sz="1840" dirty="0" smtClean="0"/>
              <a:t/>
            </a:r>
            <a:br>
              <a:rPr lang="en-US" sz="1840" dirty="0" smtClean="0"/>
            </a:br>
            <a:r>
              <a:rPr lang="en-US" sz="1840" dirty="0" smtClean="0"/>
              <a:t>complicated </a:t>
            </a:r>
            <a:r>
              <a:rPr lang="en-US" sz="1840" dirty="0"/>
              <a:t>than some competing </a:t>
            </a:r>
            <a:r>
              <a:rPr lang="en-US" sz="1840" dirty="0" smtClean="0"/>
              <a:t/>
            </a:r>
            <a:br>
              <a:rPr lang="en-US" sz="1840" dirty="0" smtClean="0"/>
            </a:br>
            <a:r>
              <a:rPr lang="en-US" sz="1840" dirty="0" smtClean="0"/>
              <a:t>takeaway </a:t>
            </a:r>
            <a:r>
              <a:rPr lang="en-US" sz="1840" dirty="0"/>
              <a:t>products like pizzas and </a:t>
            </a:r>
            <a:r>
              <a:rPr lang="en-US" sz="1840" dirty="0" smtClean="0"/>
              <a:t/>
            </a:r>
            <a:br>
              <a:rPr lang="en-US" sz="1840" dirty="0" smtClean="0"/>
            </a:br>
            <a:r>
              <a:rPr lang="en-US" sz="1840" dirty="0" smtClean="0"/>
              <a:t>burgers</a:t>
            </a:r>
            <a:r>
              <a:rPr lang="en-US" sz="1840" dirty="0"/>
              <a:t>, and requires more experienced </a:t>
            </a:r>
            <a:r>
              <a:rPr lang="en-US" sz="1840" dirty="0" smtClean="0"/>
              <a:t/>
            </a:r>
            <a:br>
              <a:rPr lang="en-US" sz="1840" dirty="0" smtClean="0"/>
            </a:br>
            <a:r>
              <a:rPr lang="en-US" sz="1840" dirty="0" smtClean="0"/>
              <a:t>chefs.</a:t>
            </a:r>
          </a:p>
          <a:p>
            <a:pPr marL="282575" indent="-282575">
              <a:buClr>
                <a:schemeClr val="accent6">
                  <a:lumMod val="50000"/>
                </a:schemeClr>
              </a:buClr>
              <a:buFont typeface="Wingdings 3" panose="05040102010807070707" pitchFamily="18" charset="2"/>
              <a:buChar char=""/>
            </a:pPr>
            <a:r>
              <a:rPr lang="en-US" sz="1840" dirty="0" smtClean="0"/>
              <a:t>In </a:t>
            </a:r>
            <a:r>
              <a:rPr lang="en-US" sz="1840" dirty="0"/>
              <a:t>its </a:t>
            </a:r>
            <a:r>
              <a:rPr lang="en-US" sz="1840" dirty="0" smtClean="0"/>
              <a:t>efforts to </a:t>
            </a:r>
            <a:r>
              <a:rPr lang="en-US" sz="1840" dirty="0"/>
              <a:t>curb immigration, the UK </a:t>
            </a:r>
            <a:r>
              <a:rPr lang="en-US" sz="1840" dirty="0" smtClean="0"/>
              <a:t/>
            </a:r>
            <a:br>
              <a:rPr lang="en-US" sz="1840" dirty="0" smtClean="0"/>
            </a:br>
            <a:r>
              <a:rPr lang="en-US" sz="1840" dirty="0" smtClean="0"/>
              <a:t>government </a:t>
            </a:r>
            <a:r>
              <a:rPr lang="en-US" sz="1840" dirty="0"/>
              <a:t>restricted the number of visas </a:t>
            </a:r>
            <a:r>
              <a:rPr lang="en-US" sz="1840" dirty="0" smtClean="0"/>
              <a:t/>
            </a:r>
            <a:br>
              <a:rPr lang="en-US" sz="1840" dirty="0" smtClean="0"/>
            </a:br>
            <a:r>
              <a:rPr lang="en-US" sz="1840" dirty="0" smtClean="0"/>
              <a:t>it </a:t>
            </a:r>
            <a:r>
              <a:rPr lang="en-US" sz="1840" dirty="0"/>
              <a:t>gives for chefs from India, Pakistan and </a:t>
            </a:r>
            <a:r>
              <a:rPr lang="en-US" sz="1840" dirty="0" smtClean="0"/>
              <a:t/>
            </a:r>
            <a:br>
              <a:rPr lang="en-US" sz="1840" dirty="0" smtClean="0"/>
            </a:br>
            <a:r>
              <a:rPr lang="en-US" sz="1840" dirty="0" smtClean="0"/>
              <a:t>Bangladesh</a:t>
            </a:r>
            <a:r>
              <a:rPr lang="en-US" sz="1840" dirty="0"/>
              <a:t>. These immigrant chefs have been both experienced and willing to work for quite low </a:t>
            </a:r>
            <a:r>
              <a:rPr lang="en-US" sz="1840" dirty="0" smtClean="0"/>
              <a:t>pay.</a:t>
            </a:r>
          </a:p>
          <a:p>
            <a:pPr marL="282575" indent="-282575">
              <a:buClr>
                <a:schemeClr val="accent6">
                  <a:lumMod val="50000"/>
                </a:schemeClr>
              </a:buClr>
              <a:buFont typeface="Wingdings 3" panose="05040102010807070707" pitchFamily="18" charset="2"/>
              <a:buChar char=""/>
            </a:pPr>
            <a:r>
              <a:rPr lang="en-US" sz="1840" dirty="0" smtClean="0"/>
              <a:t>With </a:t>
            </a:r>
            <a:r>
              <a:rPr lang="en-US" sz="1840" dirty="0"/>
              <a:t>fewer of them available, the restaurants have found it hard to keep their prices competitive. In effect, their costs of production have risen because the availability of chefs willing to work for low pay has been restricted and training is costly.</a:t>
            </a:r>
          </a:p>
          <a:p>
            <a:pPr marL="282575" indent="-282575">
              <a:buClr>
                <a:schemeClr val="accent6">
                  <a:lumMod val="50000"/>
                </a:schemeClr>
              </a:buClr>
              <a:buFont typeface="Wingdings 3" panose="05040102010807070707" pitchFamily="18" charset="2"/>
              <a:buChar char=""/>
            </a:pPr>
            <a:r>
              <a:rPr lang="en-US" sz="1840" dirty="0"/>
              <a:t>When costs rise, </a:t>
            </a:r>
            <a:r>
              <a:rPr lang="en-US" sz="1840" b="1" dirty="0">
                <a:solidFill>
                  <a:srgbClr val="FF0000"/>
                </a:solidFill>
              </a:rPr>
              <a:t>the supply curve shifts upwards</a:t>
            </a:r>
            <a:r>
              <a:rPr lang="en-US" sz="1840" dirty="0"/>
              <a:t>. Any given quantity of the product will cost more to produce. Producers will want to raise prices to cover the extra costs. Obviously the reverse will happen when costs fall.</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6.4 – Supply Changes – Rising Costs</a:t>
            </a:r>
          </a:p>
        </p:txBody>
      </p:sp>
      <p:pic>
        <p:nvPicPr>
          <p:cNvPr id="9222" name="Picture 6" descr="Image result for average indian meal price ri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15112" y="3733943"/>
            <a:ext cx="2250480" cy="1232696"/>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Image result for indian meal price comparis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15677" y="5141704"/>
            <a:ext cx="2243130" cy="1455648"/>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image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7911" y="1138436"/>
            <a:ext cx="3462561" cy="2266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5364088" y="3429000"/>
            <a:ext cx="3625666" cy="225383"/>
          </a:xfrm>
          <a:prstGeom prst="rect">
            <a:avLst/>
          </a:prstGeom>
        </p:spPr>
        <p:txBody>
          <a:bodyPr wrap="square">
            <a:spAutoFit/>
          </a:bodyPr>
          <a:lstStyle/>
          <a:p>
            <a:pPr>
              <a:lnSpc>
                <a:spcPts val="850"/>
              </a:lnSpc>
              <a:spcBef>
                <a:spcPts val="0"/>
              </a:spcBef>
              <a:spcAft>
                <a:spcPts val="0"/>
              </a:spcAft>
            </a:pPr>
            <a:r>
              <a:rPr lang="en-US" sz="1600" i="1" dirty="0">
                <a:latin typeface="Segoe UI" panose="020B0502040204020203" pitchFamily="34" charset="0"/>
                <a:ea typeface="Segoe UI" panose="020B0502040204020203" pitchFamily="34" charset="0"/>
              </a:rPr>
              <a:t>Figure 6.3: A rise in costs of production</a:t>
            </a:r>
            <a:endParaRPr lang="en-GB" sz="1600" i="1" dirty="0">
              <a:effectLst/>
              <a:latin typeface="Segoe UI" panose="020B0502040204020203" pitchFamily="34" charset="0"/>
              <a:ea typeface="Segoe UI" panose="020B0502040204020203" pitchFamily="34" charset="0"/>
            </a:endParaRPr>
          </a:p>
        </p:txBody>
      </p:sp>
      <p:sp>
        <p:nvSpPr>
          <p:cNvPr id="11" name="Round Same Side Corner Rectangle 10">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9820648"/>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4968553" cy="5349157"/>
          </a:xfrm>
          <a:prstGeom prst="rect">
            <a:avLst/>
          </a:prstGeom>
        </p:spPr>
        <p:txBody>
          <a:bodyPr wrap="square">
            <a:spAutoFit/>
          </a:bodyPr>
          <a:lstStyle/>
          <a:p>
            <a:pPr>
              <a:buClr>
                <a:schemeClr val="accent6">
                  <a:lumMod val="50000"/>
                </a:schemeClr>
              </a:buClr>
            </a:pPr>
            <a:r>
              <a:rPr lang="en-US" sz="2450" b="1" dirty="0">
                <a:solidFill>
                  <a:srgbClr val="FF0000"/>
                </a:solidFill>
              </a:rPr>
              <a:t>Show your understanding</a:t>
            </a:r>
          </a:p>
          <a:p>
            <a:pPr marL="457200" indent="-457200">
              <a:buClr>
                <a:schemeClr val="accent6">
                  <a:lumMod val="50000"/>
                </a:schemeClr>
              </a:buClr>
              <a:buFont typeface="+mj-lt"/>
              <a:buAutoNum type="arabicPeriod"/>
            </a:pPr>
            <a:r>
              <a:rPr lang="en-US" sz="2450" dirty="0" smtClean="0">
                <a:solidFill>
                  <a:srgbClr val="FF0000"/>
                </a:solidFill>
              </a:rPr>
              <a:t>Figure </a:t>
            </a:r>
            <a:r>
              <a:rPr lang="en-US" sz="2450" dirty="0">
                <a:solidFill>
                  <a:srgbClr val="FF0000"/>
                </a:solidFill>
              </a:rPr>
              <a:t>6.3 shows the effect of reducing the number of immigrant chefs from the Indian </a:t>
            </a:r>
            <a:r>
              <a:rPr lang="en-US" sz="2450" dirty="0" smtClean="0">
                <a:solidFill>
                  <a:srgbClr val="FF0000"/>
                </a:solidFill>
              </a:rPr>
              <a:t>sub-continent</a:t>
            </a:r>
            <a:r>
              <a:rPr lang="en-US" sz="2450" dirty="0">
                <a:solidFill>
                  <a:srgbClr val="FF0000"/>
                </a:solidFill>
              </a:rPr>
              <a:t>. What happens to the price and quantity sold of Indian meals?</a:t>
            </a:r>
          </a:p>
          <a:p>
            <a:pPr marL="457200" indent="-457200">
              <a:buClr>
                <a:schemeClr val="accent6">
                  <a:lumMod val="50000"/>
                </a:schemeClr>
              </a:buClr>
              <a:buFont typeface="+mj-lt"/>
              <a:buAutoNum type="arabicPeriod"/>
            </a:pPr>
            <a:r>
              <a:rPr lang="en-US" sz="2450" dirty="0" smtClean="0">
                <a:solidFill>
                  <a:srgbClr val="FF0000"/>
                </a:solidFill>
              </a:rPr>
              <a:t>Draw </a:t>
            </a:r>
            <a:r>
              <a:rPr lang="en-US" sz="2450" dirty="0">
                <a:solidFill>
                  <a:srgbClr val="FF0000"/>
                </a:solidFill>
              </a:rPr>
              <a:t>a supply and demand diagram to show what happens in the market for iPads as further technological developments reduce costs of production. Explain the effect on price and quantity sold.</a:t>
            </a:r>
          </a:p>
        </p:txBody>
      </p:sp>
      <p:sp>
        <p:nvSpPr>
          <p:cNvPr id="6" name="Title 1"/>
          <p:cNvSpPr>
            <a:spLocks noGrp="1"/>
          </p:cNvSpPr>
          <p:nvPr>
            <p:ph type="title"/>
          </p:nvPr>
        </p:nvSpPr>
        <p:spPr>
          <a:xfrm>
            <a:off x="35496" y="72008"/>
            <a:ext cx="7704856" cy="548680"/>
          </a:xfrm>
        </p:spPr>
        <p:txBody>
          <a:bodyPr>
            <a:noAutofit/>
          </a:bodyPr>
          <a:lstStyle/>
          <a:p>
            <a:r>
              <a:rPr lang="en-GB" sz="3200" b="1" dirty="0" smtClean="0"/>
              <a:t>6.4 – Supply Changes – </a:t>
            </a:r>
            <a:r>
              <a:rPr lang="en-GB" sz="3200" dirty="0" smtClean="0"/>
              <a:t>Supply </a:t>
            </a:r>
            <a:r>
              <a:rPr lang="en-GB" sz="3200" b="1" dirty="0" smtClean="0"/>
              <a:t>Curve Shift</a:t>
            </a:r>
          </a:p>
        </p:txBody>
      </p:sp>
      <p:pic>
        <p:nvPicPr>
          <p:cNvPr id="9222" name="Picture 6" descr="Image result for average indian meal price ri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7911" y="4581128"/>
            <a:ext cx="3462561" cy="1896611"/>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image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989" y="1138436"/>
            <a:ext cx="3609484" cy="2362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5364088" y="3717032"/>
            <a:ext cx="3625666" cy="225383"/>
          </a:xfrm>
          <a:prstGeom prst="rect">
            <a:avLst/>
          </a:prstGeom>
        </p:spPr>
        <p:txBody>
          <a:bodyPr wrap="square">
            <a:spAutoFit/>
          </a:bodyPr>
          <a:lstStyle/>
          <a:p>
            <a:pPr>
              <a:lnSpc>
                <a:spcPts val="850"/>
              </a:lnSpc>
              <a:spcBef>
                <a:spcPts val="0"/>
              </a:spcBef>
              <a:spcAft>
                <a:spcPts val="0"/>
              </a:spcAft>
            </a:pPr>
            <a:r>
              <a:rPr lang="en-US" sz="1600" i="1" dirty="0">
                <a:latin typeface="Segoe UI" panose="020B0502040204020203" pitchFamily="34" charset="0"/>
                <a:ea typeface="Segoe UI" panose="020B0502040204020203" pitchFamily="34" charset="0"/>
              </a:rPr>
              <a:t>Figure 6.3: A rise in costs of production</a:t>
            </a:r>
            <a:endParaRPr lang="en-GB" sz="1600" i="1" dirty="0">
              <a:effectLst/>
              <a:latin typeface="Segoe UI" panose="020B0502040204020203" pitchFamily="34" charset="0"/>
              <a:ea typeface="Segoe UI" panose="020B0502040204020203" pitchFamily="34" charset="0"/>
            </a:endParaRPr>
          </a:p>
        </p:txBody>
      </p:sp>
      <p:sp>
        <p:nvSpPr>
          <p:cNvPr id="9" name="Round Same Side Corner Rectangle 8">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9525583"/>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480721" cy="5693866"/>
          </a:xfrm>
          <a:prstGeom prst="rect">
            <a:avLst/>
          </a:prstGeom>
        </p:spPr>
        <p:txBody>
          <a:bodyPr wrap="square">
            <a:spAutoFit/>
          </a:bodyPr>
          <a:lstStyle/>
          <a:p>
            <a:pPr marL="465138" indent="-465138">
              <a:buClr>
                <a:schemeClr val="accent6">
                  <a:lumMod val="50000"/>
                </a:schemeClr>
              </a:buClr>
              <a:buFont typeface="Wingdings 3" panose="05040102010807070707" pitchFamily="18" charset="2"/>
              <a:buChar char=""/>
            </a:pPr>
            <a:r>
              <a:rPr lang="en-US" sz="2800" dirty="0"/>
              <a:t>Eric Pickles, the government's community secretary, who himself enjoys chicken tikka, has plans to set up a 'curry school</a:t>
            </a:r>
            <a:r>
              <a:rPr lang="en-US" sz="2800" dirty="0" smtClean="0"/>
              <a:t>'.</a:t>
            </a:r>
          </a:p>
          <a:p>
            <a:pPr marL="465138" indent="-465138">
              <a:buClr>
                <a:schemeClr val="accent6">
                  <a:lumMod val="50000"/>
                </a:schemeClr>
              </a:buClr>
              <a:buFont typeface="Wingdings 3" panose="05040102010807070707" pitchFamily="18" charset="2"/>
              <a:buChar char=""/>
            </a:pPr>
            <a:r>
              <a:rPr lang="en-US" sz="2800" dirty="0" smtClean="0"/>
              <a:t>The </a:t>
            </a:r>
            <a:r>
              <a:rPr lang="en-US" sz="2800" dirty="0"/>
              <a:t>idea is that chefs will be trained here in the UK. No one knows whether this will help the suppliers of Indian food to get through the recession without making a loss</a:t>
            </a:r>
            <a:r>
              <a:rPr lang="en-US" sz="2800" dirty="0" smtClean="0"/>
              <a:t>.</a:t>
            </a:r>
          </a:p>
          <a:p>
            <a:pPr marL="465138" indent="-465138">
              <a:buClr>
                <a:schemeClr val="accent6">
                  <a:lumMod val="50000"/>
                </a:schemeClr>
              </a:buClr>
              <a:buFont typeface="Wingdings 3" panose="05040102010807070707" pitchFamily="18" charset="2"/>
              <a:buChar char=""/>
            </a:pPr>
            <a:r>
              <a:rPr lang="en-US" sz="2800" dirty="0" smtClean="0">
                <a:solidFill>
                  <a:srgbClr val="FF0000"/>
                </a:solidFill>
              </a:rPr>
              <a:t>Discuss the effect of training in foreign cultural cuisines might have on the cultural integrity of your society.</a:t>
            </a:r>
            <a:endParaRPr lang="en-US" sz="28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6.4 – Supply Changes – Rising Costs</a:t>
            </a:r>
          </a:p>
        </p:txBody>
      </p:sp>
      <p:pic>
        <p:nvPicPr>
          <p:cNvPr id="13314" name="Picture 2" descr="Image result for eric pickl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32240" y="1126772"/>
            <a:ext cx="2088233" cy="18701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hlinkClick r:id="rId4"/>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732239" y="3170970"/>
            <a:ext cx="2088233" cy="1914214"/>
          </a:xfrm>
          <a:prstGeom prst="rect">
            <a:avLst/>
          </a:prstGeom>
        </p:spPr>
      </p:pic>
      <p:pic>
        <p:nvPicPr>
          <p:cNvPr id="5" name="Picture 4">
            <a:hlinkClick r:id="rId6"/>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732239" y="5262692"/>
            <a:ext cx="2088233" cy="1262652"/>
          </a:xfrm>
          <a:prstGeom prst="rect">
            <a:avLst/>
          </a:prstGeom>
        </p:spPr>
      </p:pic>
      <p:sp>
        <p:nvSpPr>
          <p:cNvPr id="11" name="Round Same Side Corner Rectangle 10">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5687980"/>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138674"/>
            <a:ext cx="8496944" cy="5239896"/>
          </a:xfrm>
          <a:prstGeom prst="rect">
            <a:avLst/>
          </a:prstGeom>
          <a:solidFill>
            <a:schemeClr val="accent6">
              <a:lumMod val="40000"/>
              <a:lumOff val="60000"/>
            </a:schemeClr>
          </a:solidFill>
          <a:ln w="57150">
            <a:solidFill>
              <a:srgbClr val="002060"/>
            </a:solidFill>
          </a:ln>
        </p:spPr>
        <p:txBody>
          <a:bodyPr wrap="square">
            <a:spAutoFit/>
          </a:bodyPr>
          <a:lstStyle/>
          <a:p>
            <a:pPr marL="396875" indent="-396875">
              <a:buClr>
                <a:schemeClr val="accent6">
                  <a:lumMod val="50000"/>
                </a:schemeClr>
              </a:buClr>
              <a:buFont typeface="Wingdings 3" panose="05040102010807070707" pitchFamily="18" charset="2"/>
              <a:buChar char=""/>
            </a:pPr>
            <a:r>
              <a:rPr lang="en-US" sz="2240" dirty="0"/>
              <a:t>Be careful with statements like demand is rising, or supply is decreasing. Let's use demand as the example. 'Demand is rising' could mean one of two things.</a:t>
            </a:r>
          </a:p>
          <a:p>
            <a:pPr marL="741363" indent="-344488">
              <a:buClr>
                <a:schemeClr val="accent6">
                  <a:lumMod val="50000"/>
                </a:schemeClr>
              </a:buClr>
              <a:buFont typeface="Arial" panose="020B0604020202020204" pitchFamily="34" charset="0"/>
              <a:buChar char="•"/>
            </a:pPr>
            <a:r>
              <a:rPr lang="en-US" sz="2240" dirty="0" smtClean="0"/>
              <a:t>The </a:t>
            </a:r>
            <a:r>
              <a:rPr lang="en-US" sz="2240" dirty="0"/>
              <a:t>price has fallen, encouraging the quantity demanded to rise. There has been a movement along the demand curve.</a:t>
            </a:r>
          </a:p>
          <a:p>
            <a:pPr marL="741363" indent="-344488">
              <a:buClr>
                <a:schemeClr val="accent6">
                  <a:lumMod val="50000"/>
                </a:schemeClr>
              </a:buClr>
              <a:buFont typeface="Arial" panose="020B0604020202020204" pitchFamily="34" charset="0"/>
              <a:buChar char="•"/>
            </a:pPr>
            <a:r>
              <a:rPr lang="en-US" sz="2240" dirty="0" smtClean="0"/>
              <a:t>Or</a:t>
            </a:r>
            <a:r>
              <a:rPr lang="en-US" sz="2240" dirty="0"/>
              <a:t>, at all prices, the quantity demanded has increased. This would be a shift in the demand curve, to the right. It could be the result of rising incomes, or a new fashion for the product, or a fall in the price of a substitute.</a:t>
            </a:r>
          </a:p>
          <a:p>
            <a:pPr marL="396875" indent="-396875">
              <a:buClr>
                <a:schemeClr val="accent6">
                  <a:lumMod val="50000"/>
                </a:schemeClr>
              </a:buClr>
              <a:buFont typeface="Wingdings 3" panose="05040102010807070707" pitchFamily="18" charset="2"/>
              <a:buChar char=""/>
            </a:pPr>
            <a:r>
              <a:rPr lang="en-US" sz="2240" dirty="0"/>
              <a:t>You must try hard to show exactly what you mean when you say demand has increased. Similarly, a change in supply could be the result of a change in price, i.e. a movement along the supply curve, or it could be the result of a change in costs of production or in the technologies used (which itself would alter costs). This would involve a shift in the supply curve. </a:t>
            </a:r>
          </a:p>
        </p:txBody>
      </p:sp>
      <p:sp>
        <p:nvSpPr>
          <p:cNvPr id="6" name="Title 1"/>
          <p:cNvSpPr>
            <a:spLocks noGrp="1"/>
          </p:cNvSpPr>
          <p:nvPr>
            <p:ph type="title"/>
          </p:nvPr>
        </p:nvSpPr>
        <p:spPr>
          <a:xfrm>
            <a:off x="35496" y="72008"/>
            <a:ext cx="7704856" cy="548680"/>
          </a:xfrm>
        </p:spPr>
        <p:txBody>
          <a:bodyPr>
            <a:noAutofit/>
          </a:bodyPr>
          <a:lstStyle/>
          <a:p>
            <a:r>
              <a:rPr lang="en-GB" sz="2800" b="1" dirty="0" smtClean="0"/>
              <a:t>6.4 – Supply Changes – Shifts in Movements along</a:t>
            </a:r>
          </a:p>
        </p:txBody>
      </p:sp>
      <p:sp>
        <p:nvSpPr>
          <p:cNvPr id="8" name="Round Same Side Corner Rectangle 7">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065605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8568953" cy="800219"/>
          </a:xfrm>
          <a:prstGeom prst="rect">
            <a:avLst/>
          </a:prstGeom>
          <a:solidFill>
            <a:schemeClr val="accent6">
              <a:lumMod val="40000"/>
              <a:lumOff val="60000"/>
            </a:schemeClr>
          </a:solidFill>
          <a:ln w="57150">
            <a:solidFill>
              <a:srgbClr val="002060"/>
            </a:solidFill>
          </a:ln>
        </p:spPr>
        <p:txBody>
          <a:bodyPr wrap="square">
            <a:spAutoFit/>
          </a:bodyPr>
          <a:lstStyle/>
          <a:p>
            <a:pPr>
              <a:buClr>
                <a:schemeClr val="accent6">
                  <a:lumMod val="50000"/>
                </a:schemeClr>
              </a:buClr>
            </a:pPr>
            <a:r>
              <a:rPr lang="en-US" sz="2300" b="1" dirty="0" smtClean="0"/>
              <a:t>Hint</a:t>
            </a:r>
            <a:r>
              <a:rPr lang="en-US" sz="2300" dirty="0"/>
              <a:t>: whenever there is a change in price, the quantity moves along the curve. Any change other than price will shift the curve.</a:t>
            </a:r>
            <a:endParaRPr lang="en-US" sz="23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2800" b="1" dirty="0" smtClean="0"/>
              <a:t>6.4 – Supply Changes – Getting the Analysis Right</a:t>
            </a:r>
          </a:p>
        </p:txBody>
      </p:sp>
      <p:sp>
        <p:nvSpPr>
          <p:cNvPr id="8" name="Rectangle 7"/>
          <p:cNvSpPr/>
          <p:nvPr/>
        </p:nvSpPr>
        <p:spPr>
          <a:xfrm>
            <a:off x="251521" y="1988840"/>
            <a:ext cx="5832647" cy="4681282"/>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2130" dirty="0"/>
              <a:t>When technical improvements are made to the production process, costs of production fall. This means that the same quantity or more can be produced more cheaply. The supply curve shifts downwards. This could happen if the oil companies find new and cheaper ways of reaching oil in places that are technically difficult to reach.</a:t>
            </a:r>
          </a:p>
          <a:p>
            <a:pPr marL="347663" indent="-347663">
              <a:buClr>
                <a:schemeClr val="accent6">
                  <a:lumMod val="50000"/>
                </a:schemeClr>
              </a:buClr>
              <a:buFont typeface="Wingdings 3" panose="05040102010807070707" pitchFamily="18" charset="2"/>
              <a:buChar char=""/>
            </a:pPr>
            <a:r>
              <a:rPr lang="en-US" sz="2130" dirty="0"/>
              <a:t>Figure 6.4 shows how this works. The oil companies can reduce the price of oil, and sell more. There is a movement along the demand curve and a shift in the supply curve, showing the fall in price and the rising quantity.</a:t>
            </a:r>
          </a:p>
        </p:txBody>
      </p:sp>
      <p:pic>
        <p:nvPicPr>
          <p:cNvPr id="15362" name="Picture 2" descr="C:\Users\HP-PC\AppData\Local\Temp\FineReader12.00\media\image13.pn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220147" y="2074540"/>
            <a:ext cx="2600325" cy="17145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436549" y="3933056"/>
            <a:ext cx="2311915" cy="646331"/>
          </a:xfrm>
          <a:prstGeom prst="rect">
            <a:avLst/>
          </a:prstGeom>
        </p:spPr>
        <p:txBody>
          <a:bodyPr wrap="none">
            <a:spAutoFit/>
          </a:bodyPr>
          <a:lstStyle/>
          <a:p>
            <a:pPr algn="ctr">
              <a:spcBef>
                <a:spcPts val="0"/>
              </a:spcBef>
              <a:spcAft>
                <a:spcPts val="0"/>
              </a:spcAft>
            </a:pPr>
            <a:r>
              <a:rPr lang="en-US" i="1" dirty="0">
                <a:latin typeface="Segoe UI" panose="020B0502040204020203" pitchFamily="34" charset="0"/>
                <a:ea typeface="Segoe UI" panose="020B0502040204020203" pitchFamily="34" charset="0"/>
              </a:rPr>
              <a:t>Figure 6.4: The effect </a:t>
            </a:r>
            <a:r>
              <a:rPr lang="en-US" i="1" dirty="0" smtClean="0">
                <a:latin typeface="Segoe UI" panose="020B0502040204020203" pitchFamily="34" charset="0"/>
                <a:ea typeface="Segoe UI" panose="020B0502040204020203" pitchFamily="34" charset="0"/>
              </a:rPr>
              <a:t/>
            </a:r>
            <a:br>
              <a:rPr lang="en-US" i="1" dirty="0" smtClean="0">
                <a:latin typeface="Segoe UI" panose="020B0502040204020203" pitchFamily="34" charset="0"/>
                <a:ea typeface="Segoe UI" panose="020B0502040204020203" pitchFamily="34" charset="0"/>
              </a:rPr>
            </a:br>
            <a:r>
              <a:rPr lang="en-US" i="1" dirty="0" smtClean="0">
                <a:latin typeface="Segoe UI" panose="020B0502040204020203" pitchFamily="34" charset="0"/>
                <a:ea typeface="Segoe UI" panose="020B0502040204020203" pitchFamily="34" charset="0"/>
              </a:rPr>
              <a:t>of </a:t>
            </a:r>
            <a:r>
              <a:rPr lang="en-US" i="1" dirty="0">
                <a:latin typeface="Segoe UI" panose="020B0502040204020203" pitchFamily="34" charset="0"/>
                <a:ea typeface="Segoe UI" panose="020B0502040204020203" pitchFamily="34" charset="0"/>
              </a:rPr>
              <a:t>falling costs</a:t>
            </a:r>
            <a:endParaRPr lang="en-GB" i="1" dirty="0">
              <a:effectLst/>
              <a:latin typeface="Segoe UI" panose="020B0502040204020203" pitchFamily="34" charset="0"/>
              <a:ea typeface="Segoe UI" panose="020B0502040204020203" pitchFamily="34" charset="0"/>
            </a:endParaRPr>
          </a:p>
        </p:txBody>
      </p:sp>
      <p:sp>
        <p:nvSpPr>
          <p:cNvPr id="16" name="Round Same Side Corner Rectangle 15">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36</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9451568"/>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5044669"/>
            <a:ext cx="8568953" cy="1569660"/>
          </a:xfrm>
          <a:prstGeom prst="rect">
            <a:avLst/>
          </a:prstGeom>
          <a:solidFill>
            <a:schemeClr val="accent6">
              <a:lumMod val="40000"/>
              <a:lumOff val="60000"/>
            </a:schemeClr>
          </a:solidFill>
          <a:ln w="57150">
            <a:solidFill>
              <a:srgbClr val="002060"/>
            </a:solidFill>
          </a:ln>
        </p:spPr>
        <p:txBody>
          <a:bodyPr wrap="square">
            <a:spAutoFit/>
          </a:bodyPr>
          <a:lstStyle/>
          <a:p>
            <a:pPr marL="347663" indent="-347663">
              <a:buClr>
                <a:schemeClr val="accent6">
                  <a:lumMod val="50000"/>
                </a:schemeClr>
              </a:buClr>
              <a:buFont typeface="Wingdings 3" panose="05040102010807070707" pitchFamily="18" charset="2"/>
              <a:buChar char=""/>
            </a:pPr>
            <a:r>
              <a:rPr lang="en-US" sz="2400" b="1" dirty="0"/>
              <a:t>Hint</a:t>
            </a:r>
            <a:r>
              <a:rPr lang="en-US" sz="2400" dirty="0"/>
              <a:t>: never try to put more than one change at a time on your diagram. If there are two possible changes, draw a separate diagram for each. </a:t>
            </a:r>
            <a:r>
              <a:rPr lang="en-US" sz="2400" dirty="0" smtClean="0"/>
              <a:t>Practice </a:t>
            </a:r>
            <a:r>
              <a:rPr lang="en-US" sz="2400" dirty="0"/>
              <a:t>drawing diagrams for a wide range of different real world situations. </a:t>
            </a:r>
          </a:p>
        </p:txBody>
      </p:sp>
      <p:sp>
        <p:nvSpPr>
          <p:cNvPr id="6" name="Title 1"/>
          <p:cNvSpPr>
            <a:spLocks noGrp="1"/>
          </p:cNvSpPr>
          <p:nvPr>
            <p:ph type="title"/>
          </p:nvPr>
        </p:nvSpPr>
        <p:spPr>
          <a:xfrm>
            <a:off x="35496" y="72008"/>
            <a:ext cx="7704856" cy="548680"/>
          </a:xfrm>
        </p:spPr>
        <p:txBody>
          <a:bodyPr>
            <a:noAutofit/>
          </a:bodyPr>
          <a:lstStyle/>
          <a:p>
            <a:r>
              <a:rPr lang="en-GB" sz="2800" b="1" dirty="0" smtClean="0"/>
              <a:t>6.4 – Supply Changes – Getting the Analysis Right</a:t>
            </a:r>
          </a:p>
        </p:txBody>
      </p:sp>
      <p:sp>
        <p:nvSpPr>
          <p:cNvPr id="8" name="Rectangle 7"/>
          <p:cNvSpPr/>
          <p:nvPr/>
        </p:nvSpPr>
        <p:spPr>
          <a:xfrm>
            <a:off x="251521" y="1124744"/>
            <a:ext cx="5968626" cy="3785652"/>
          </a:xfrm>
          <a:prstGeom prst="rect">
            <a:avLst/>
          </a:prstGeom>
        </p:spPr>
        <p:txBody>
          <a:bodyPr wrap="square">
            <a:spAutoFit/>
          </a:bodyPr>
          <a:lstStyle/>
          <a:p>
            <a:pPr>
              <a:buClr>
                <a:schemeClr val="accent6">
                  <a:lumMod val="50000"/>
                </a:schemeClr>
              </a:buClr>
            </a:pPr>
            <a:r>
              <a:rPr lang="en-US" sz="2400" b="1" dirty="0" smtClean="0">
                <a:solidFill>
                  <a:srgbClr val="FF0000"/>
                </a:solidFill>
              </a:rPr>
              <a:t>Do This</a:t>
            </a:r>
          </a:p>
          <a:p>
            <a:pPr marL="398463" indent="-398463">
              <a:buClr>
                <a:schemeClr val="accent6">
                  <a:lumMod val="50000"/>
                </a:schemeClr>
              </a:buClr>
              <a:buFont typeface="Wingdings 3" panose="05040102010807070707" pitchFamily="18" charset="2"/>
              <a:buChar char=""/>
            </a:pPr>
            <a:r>
              <a:rPr lang="en-US" sz="2400" dirty="0" smtClean="0">
                <a:solidFill>
                  <a:srgbClr val="FF0000"/>
                </a:solidFill>
              </a:rPr>
              <a:t>Draw </a:t>
            </a:r>
            <a:r>
              <a:rPr lang="en-US" sz="2400" dirty="0">
                <a:solidFill>
                  <a:srgbClr val="FF0000"/>
                </a:solidFill>
              </a:rPr>
              <a:t>your own diagram showing what happened when a health campaign caused more people to take out membership at fitness centres, regardless of the price</a:t>
            </a:r>
            <a:r>
              <a:rPr lang="en-US" sz="2400" dirty="0" smtClean="0">
                <a:solidFill>
                  <a:srgbClr val="FF0000"/>
                </a:solidFill>
              </a:rPr>
              <a:t>.</a:t>
            </a:r>
          </a:p>
          <a:p>
            <a:pPr marL="398463" indent="-398463">
              <a:buClr>
                <a:schemeClr val="accent6">
                  <a:lumMod val="50000"/>
                </a:schemeClr>
              </a:buClr>
              <a:buFont typeface="Wingdings 3" panose="05040102010807070707" pitchFamily="18" charset="2"/>
              <a:buChar char=""/>
            </a:pPr>
            <a:r>
              <a:rPr lang="en-US" sz="2400" dirty="0" smtClean="0">
                <a:solidFill>
                  <a:srgbClr val="FF0000"/>
                </a:solidFill>
              </a:rPr>
              <a:t>Explain where </a:t>
            </a:r>
            <a:r>
              <a:rPr lang="en-US" sz="2400" dirty="0">
                <a:solidFill>
                  <a:srgbClr val="FF0000"/>
                </a:solidFill>
              </a:rPr>
              <a:t>is the movement and where is the shift? What consequences might the change have for price and quantity sold</a:t>
            </a:r>
            <a:r>
              <a:rPr lang="en-US" sz="2400" dirty="0" smtClean="0">
                <a:solidFill>
                  <a:srgbClr val="FF0000"/>
                </a:solidFill>
              </a:rPr>
              <a:t>?</a:t>
            </a:r>
            <a:endParaRPr lang="en-US" sz="2400" dirty="0">
              <a:solidFill>
                <a:srgbClr val="FF0000"/>
              </a:solidFill>
            </a:endParaRPr>
          </a:p>
        </p:txBody>
      </p:sp>
      <p:pic>
        <p:nvPicPr>
          <p:cNvPr id="15362" name="Picture 2" descr="C:\Users\HP-PC\AppData\Local\Temp\FineReader12.00\media\image13.pn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220147" y="1124744"/>
            <a:ext cx="2600325" cy="17145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436549" y="2983260"/>
            <a:ext cx="2311915" cy="646331"/>
          </a:xfrm>
          <a:prstGeom prst="rect">
            <a:avLst/>
          </a:prstGeom>
        </p:spPr>
        <p:txBody>
          <a:bodyPr wrap="none">
            <a:spAutoFit/>
          </a:bodyPr>
          <a:lstStyle/>
          <a:p>
            <a:pPr algn="ctr">
              <a:spcBef>
                <a:spcPts val="0"/>
              </a:spcBef>
              <a:spcAft>
                <a:spcPts val="0"/>
              </a:spcAft>
            </a:pPr>
            <a:r>
              <a:rPr lang="en-US" i="1" dirty="0">
                <a:latin typeface="Segoe UI" panose="020B0502040204020203" pitchFamily="34" charset="0"/>
                <a:ea typeface="Segoe UI" panose="020B0502040204020203" pitchFamily="34" charset="0"/>
              </a:rPr>
              <a:t>Figure 6.4: The effect </a:t>
            </a:r>
            <a:r>
              <a:rPr lang="en-US" i="1" dirty="0" smtClean="0">
                <a:latin typeface="Segoe UI" panose="020B0502040204020203" pitchFamily="34" charset="0"/>
                <a:ea typeface="Segoe UI" panose="020B0502040204020203" pitchFamily="34" charset="0"/>
              </a:rPr>
              <a:t/>
            </a:r>
            <a:br>
              <a:rPr lang="en-US" i="1" dirty="0" smtClean="0">
                <a:latin typeface="Segoe UI" panose="020B0502040204020203" pitchFamily="34" charset="0"/>
                <a:ea typeface="Segoe UI" panose="020B0502040204020203" pitchFamily="34" charset="0"/>
              </a:rPr>
            </a:br>
            <a:r>
              <a:rPr lang="en-US" i="1" dirty="0" smtClean="0">
                <a:latin typeface="Segoe UI" panose="020B0502040204020203" pitchFamily="34" charset="0"/>
                <a:ea typeface="Segoe UI" panose="020B0502040204020203" pitchFamily="34" charset="0"/>
              </a:rPr>
              <a:t>of </a:t>
            </a:r>
            <a:r>
              <a:rPr lang="en-US" i="1" dirty="0">
                <a:latin typeface="Segoe UI" panose="020B0502040204020203" pitchFamily="34" charset="0"/>
                <a:ea typeface="Segoe UI" panose="020B0502040204020203" pitchFamily="34" charset="0"/>
              </a:rPr>
              <a:t>falling costs</a:t>
            </a:r>
            <a:endParaRPr lang="en-GB" i="1" dirty="0">
              <a:effectLst/>
              <a:latin typeface="Segoe UI" panose="020B0502040204020203" pitchFamily="34" charset="0"/>
              <a:ea typeface="Segoe UI" panose="020B0502040204020203" pitchFamily="34" charset="0"/>
            </a:endParaRPr>
          </a:p>
        </p:txBody>
      </p:sp>
      <p:sp>
        <p:nvSpPr>
          <p:cNvPr id="9" name="Round Same Side Corner Rectangle 8">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36</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747955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b="1" dirty="0" smtClean="0"/>
              <a:t>6 – Exam Questions – June 2012</a:t>
            </a:r>
          </a:p>
        </p:txBody>
      </p:sp>
      <p:sp>
        <p:nvSpPr>
          <p:cNvPr id="10" name="Round Same Side Corner Rectangle 9">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251520" y="1124744"/>
            <a:ext cx="8568951" cy="5632311"/>
          </a:xfrm>
          <a:prstGeom prst="rect">
            <a:avLst/>
          </a:prstGeom>
        </p:spPr>
        <p:txBody>
          <a:bodyPr wrap="square">
            <a:spAutoFit/>
          </a:bodyPr>
          <a:lstStyle/>
          <a:p>
            <a:pPr>
              <a:buClr>
                <a:schemeClr val="accent6">
                  <a:lumMod val="50000"/>
                </a:schemeClr>
              </a:buClr>
            </a:pPr>
            <a:r>
              <a:rPr lang="en-US" sz="2400" dirty="0">
                <a:solidFill>
                  <a:srgbClr val="FF0000"/>
                </a:solidFill>
              </a:rPr>
              <a:t>2 (a) If the price of Apple iPhones increases, the company would be willing to </a:t>
            </a:r>
            <a:r>
              <a:rPr lang="en-US" sz="2400" dirty="0" smtClean="0">
                <a:solidFill>
                  <a:srgbClr val="FF0000"/>
                </a:solidFill>
              </a:rPr>
              <a:t>supply more because (1</a:t>
            </a:r>
            <a:r>
              <a:rPr lang="en-US" sz="2400" dirty="0">
                <a:solidFill>
                  <a:srgbClr val="FF0000"/>
                </a:solidFill>
              </a:rPr>
              <a:t>)</a:t>
            </a:r>
          </a:p>
          <a:p>
            <a:pPr marL="914400" indent="-449263">
              <a:buClr>
                <a:schemeClr val="accent6">
                  <a:lumMod val="50000"/>
                </a:schemeClr>
              </a:buClr>
              <a:buFont typeface="+mj-lt"/>
              <a:buAutoNum type="alphaLcParenR"/>
            </a:pPr>
            <a:r>
              <a:rPr lang="en-US" sz="2400" dirty="0" smtClean="0">
                <a:solidFill>
                  <a:srgbClr val="FF0000"/>
                </a:solidFill>
              </a:rPr>
              <a:t>Producing Apple iPhones had become more profitable</a:t>
            </a:r>
          </a:p>
          <a:p>
            <a:pPr marL="914400" indent="-449263">
              <a:buClr>
                <a:schemeClr val="accent6">
                  <a:lumMod val="50000"/>
                </a:schemeClr>
              </a:buClr>
              <a:buFont typeface="+mj-lt"/>
              <a:buAutoNum type="alphaLcParenR"/>
            </a:pPr>
            <a:r>
              <a:rPr lang="en-US" sz="2400" dirty="0" smtClean="0">
                <a:solidFill>
                  <a:srgbClr val="FF0000"/>
                </a:solidFill>
              </a:rPr>
              <a:t>Costs of producing iPhones had recently increased</a:t>
            </a:r>
          </a:p>
          <a:p>
            <a:pPr marL="914400" indent="-449263">
              <a:buClr>
                <a:schemeClr val="accent6">
                  <a:lumMod val="50000"/>
                </a:schemeClr>
              </a:buClr>
              <a:buFont typeface="+mj-lt"/>
              <a:buAutoNum type="alphaLcParenR"/>
            </a:pPr>
            <a:r>
              <a:rPr lang="en-US" sz="2400" dirty="0" smtClean="0">
                <a:solidFill>
                  <a:srgbClr val="FF0000"/>
                </a:solidFill>
              </a:rPr>
              <a:t>VAT on mobile phones had increased</a:t>
            </a:r>
          </a:p>
          <a:p>
            <a:pPr marL="914400" indent="-449263">
              <a:buClr>
                <a:schemeClr val="accent6">
                  <a:lumMod val="50000"/>
                </a:schemeClr>
              </a:buClr>
              <a:buFont typeface="+mj-lt"/>
              <a:buAutoNum type="alphaLcParenR"/>
            </a:pPr>
            <a:r>
              <a:rPr lang="en-US" sz="2400" dirty="0" smtClean="0">
                <a:solidFill>
                  <a:srgbClr val="FF0000"/>
                </a:solidFill>
              </a:rPr>
              <a:t>Prices of competitors’ mobile phones had fallen</a:t>
            </a:r>
          </a:p>
          <a:p>
            <a:pPr marL="398463" indent="-398463">
              <a:buClr>
                <a:schemeClr val="accent6">
                  <a:lumMod val="50000"/>
                </a:schemeClr>
              </a:buClr>
              <a:buFont typeface="Wingdings 3" panose="05040102010807070707" pitchFamily="18" charset="2"/>
              <a:buChar char=""/>
            </a:pPr>
            <a:r>
              <a:rPr lang="en-US" sz="2400" dirty="0" smtClean="0">
                <a:solidFill>
                  <a:srgbClr val="FF0000"/>
                </a:solidFill>
              </a:rPr>
              <a:t>Answer [  ]</a:t>
            </a:r>
          </a:p>
          <a:p>
            <a:pPr>
              <a:buClr>
                <a:schemeClr val="accent6">
                  <a:lumMod val="50000"/>
                </a:schemeClr>
              </a:buClr>
            </a:pPr>
            <a:r>
              <a:rPr lang="en-US" sz="2400" dirty="0" smtClean="0">
                <a:solidFill>
                  <a:srgbClr val="FF0000"/>
                </a:solidFill>
              </a:rPr>
              <a:t>(b) Explain your answer</a:t>
            </a:r>
          </a:p>
          <a:p>
            <a:pPr>
              <a:buClr>
                <a:schemeClr val="accent6">
                  <a:lumMod val="50000"/>
                </a:schemeClr>
              </a:buClr>
            </a:pPr>
            <a:r>
              <a:rPr lang="en-US" sz="24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400" dirty="0">
                <a:solidFill>
                  <a:srgbClr val="FF0000"/>
                </a:solidFill>
              </a:rPr>
              <a:t>________________________(Total for Question 4 = 4 marks)</a:t>
            </a:r>
          </a:p>
        </p:txBody>
      </p:sp>
      <p:sp>
        <p:nvSpPr>
          <p:cNvPr id="5" name="TextBox 4">
            <a:hlinkClick r:id="rId3" action="ppaction://hlinkfile"/>
          </p:cNvPr>
          <p:cNvSpPr txBox="1"/>
          <p:nvPr/>
        </p:nvSpPr>
        <p:spPr>
          <a:xfrm>
            <a:off x="8323219" y="1124744"/>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98411946"/>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b="1" dirty="0" smtClean="0"/>
              <a:t>6 – Exam Questions – June 2012</a:t>
            </a:r>
          </a:p>
        </p:txBody>
      </p:sp>
      <p:sp>
        <p:nvSpPr>
          <p:cNvPr id="10" name="Round Same Side Corner Rectangle 9">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251520" y="1124744"/>
            <a:ext cx="8568951" cy="5755422"/>
          </a:xfrm>
          <a:prstGeom prst="rect">
            <a:avLst/>
          </a:prstGeom>
        </p:spPr>
        <p:txBody>
          <a:bodyPr wrap="square">
            <a:spAutoFit/>
          </a:bodyPr>
          <a:lstStyle/>
          <a:p>
            <a:pPr>
              <a:buClr>
                <a:schemeClr val="accent6">
                  <a:lumMod val="50000"/>
                </a:schemeClr>
              </a:buClr>
            </a:pPr>
            <a:r>
              <a:rPr lang="en-US" sz="2300" dirty="0">
                <a:solidFill>
                  <a:srgbClr val="FF0000"/>
                </a:solidFill>
              </a:rPr>
              <a:t>4 (a) During 2009, it was reported that a number of Maclaren baby buggies had </a:t>
            </a:r>
            <a:r>
              <a:rPr lang="en-US" sz="2300" dirty="0" smtClean="0">
                <a:solidFill>
                  <a:srgbClr val="FF0000"/>
                </a:solidFill>
              </a:rPr>
              <a:t>a design </a:t>
            </a:r>
            <a:r>
              <a:rPr lang="en-US" sz="2300" dirty="0">
                <a:solidFill>
                  <a:srgbClr val="FF0000"/>
                </a:solidFill>
              </a:rPr>
              <a:t>fault, which made them dangerous to </a:t>
            </a:r>
            <a:r>
              <a:rPr lang="en-US" sz="2300" dirty="0" smtClean="0">
                <a:solidFill>
                  <a:srgbClr val="FF0000"/>
                </a:solidFill>
              </a:rPr>
              <a:t>use. Which </a:t>
            </a:r>
            <a:r>
              <a:rPr lang="en-US" sz="2300" b="1" dirty="0">
                <a:solidFill>
                  <a:srgbClr val="FF0000"/>
                </a:solidFill>
              </a:rPr>
              <a:t>one</a:t>
            </a:r>
            <a:r>
              <a:rPr lang="en-US" sz="2300" dirty="0">
                <a:solidFill>
                  <a:srgbClr val="FF0000"/>
                </a:solidFill>
              </a:rPr>
              <a:t> of the following would be an </a:t>
            </a:r>
            <a:r>
              <a:rPr lang="en-US" sz="2300" dirty="0" smtClean="0">
                <a:solidFill>
                  <a:srgbClr val="FF0000"/>
                </a:solidFill>
              </a:rPr>
              <a:t>immediate consequence </a:t>
            </a:r>
            <a:r>
              <a:rPr lang="en-US" sz="2300" dirty="0">
                <a:solidFill>
                  <a:srgbClr val="FF0000"/>
                </a:solidFill>
              </a:rPr>
              <a:t>of the above</a:t>
            </a:r>
            <a:r>
              <a:rPr lang="en-US" sz="2300" dirty="0" smtClean="0">
                <a:solidFill>
                  <a:srgbClr val="FF0000"/>
                </a:solidFill>
              </a:rPr>
              <a:t>?	(</a:t>
            </a:r>
            <a:r>
              <a:rPr lang="en-US" sz="2300" dirty="0">
                <a:solidFill>
                  <a:srgbClr val="FF0000"/>
                </a:solidFill>
              </a:rPr>
              <a:t>1)</a:t>
            </a:r>
          </a:p>
          <a:p>
            <a:pPr marL="914400" indent="-457200">
              <a:buClr>
                <a:schemeClr val="accent6">
                  <a:lumMod val="50000"/>
                </a:schemeClr>
              </a:buClr>
              <a:buFont typeface="+mj-lt"/>
              <a:buAutoNum type="alphaLcParenR"/>
            </a:pPr>
            <a:r>
              <a:rPr lang="en-US" sz="2300" dirty="0" smtClean="0">
                <a:solidFill>
                  <a:srgbClr val="FF0000"/>
                </a:solidFill>
              </a:rPr>
              <a:t>An </a:t>
            </a:r>
            <a:r>
              <a:rPr lang="en-US" sz="2300" dirty="0">
                <a:solidFill>
                  <a:srgbClr val="FF0000"/>
                </a:solidFill>
              </a:rPr>
              <a:t>increase in price</a:t>
            </a:r>
          </a:p>
          <a:p>
            <a:pPr marL="914400" indent="-457200">
              <a:buClr>
                <a:schemeClr val="accent6">
                  <a:lumMod val="50000"/>
                </a:schemeClr>
              </a:buClr>
              <a:buFont typeface="+mj-lt"/>
              <a:buAutoNum type="alphaLcParenR"/>
            </a:pPr>
            <a:r>
              <a:rPr lang="en-US" sz="2300" dirty="0" smtClean="0">
                <a:solidFill>
                  <a:srgbClr val="FF0000"/>
                </a:solidFill>
              </a:rPr>
              <a:t>An </a:t>
            </a:r>
            <a:r>
              <a:rPr lang="en-US" sz="2300" dirty="0">
                <a:solidFill>
                  <a:srgbClr val="FF0000"/>
                </a:solidFill>
              </a:rPr>
              <a:t>increase in supply</a:t>
            </a:r>
          </a:p>
          <a:p>
            <a:pPr marL="914400" indent="-457200">
              <a:buClr>
                <a:schemeClr val="accent6">
                  <a:lumMod val="50000"/>
                </a:schemeClr>
              </a:buClr>
              <a:buFont typeface="+mj-lt"/>
              <a:buAutoNum type="alphaLcParenR"/>
            </a:pPr>
            <a:r>
              <a:rPr lang="en-US" sz="2300" dirty="0" smtClean="0">
                <a:solidFill>
                  <a:srgbClr val="FF0000"/>
                </a:solidFill>
              </a:rPr>
              <a:t>A </a:t>
            </a:r>
            <a:r>
              <a:rPr lang="en-US" sz="2300" dirty="0">
                <a:solidFill>
                  <a:srgbClr val="FF0000"/>
                </a:solidFill>
              </a:rPr>
              <a:t>fall in demand</a:t>
            </a:r>
          </a:p>
          <a:p>
            <a:pPr marL="914400" indent="-457200">
              <a:buClr>
                <a:schemeClr val="accent6">
                  <a:lumMod val="50000"/>
                </a:schemeClr>
              </a:buClr>
              <a:buFont typeface="+mj-lt"/>
              <a:buAutoNum type="alphaLcParenR"/>
            </a:pPr>
            <a:r>
              <a:rPr lang="en-US" sz="2300" dirty="0" smtClean="0">
                <a:solidFill>
                  <a:srgbClr val="FF0000"/>
                </a:solidFill>
              </a:rPr>
              <a:t>A </a:t>
            </a:r>
            <a:r>
              <a:rPr lang="en-US" sz="2300" dirty="0">
                <a:solidFill>
                  <a:srgbClr val="FF0000"/>
                </a:solidFill>
              </a:rPr>
              <a:t>fall in </a:t>
            </a:r>
            <a:r>
              <a:rPr lang="en-US" sz="2300" dirty="0" smtClean="0">
                <a:solidFill>
                  <a:srgbClr val="FF0000"/>
                </a:solidFill>
              </a:rPr>
              <a:t>profits</a:t>
            </a:r>
          </a:p>
          <a:p>
            <a:pPr marL="457200">
              <a:buClr>
                <a:schemeClr val="accent6">
                  <a:lumMod val="50000"/>
                </a:schemeClr>
              </a:buClr>
            </a:pPr>
            <a:r>
              <a:rPr lang="en-US" sz="2300" dirty="0" smtClean="0">
                <a:solidFill>
                  <a:srgbClr val="FF0000"/>
                </a:solidFill>
              </a:rPr>
              <a:t>Answer [  ]</a:t>
            </a:r>
          </a:p>
          <a:p>
            <a:pPr>
              <a:buClr>
                <a:schemeClr val="accent6">
                  <a:lumMod val="50000"/>
                </a:schemeClr>
              </a:buClr>
            </a:pPr>
            <a:r>
              <a:rPr lang="en-US" sz="2300" dirty="0" smtClean="0">
                <a:solidFill>
                  <a:srgbClr val="FF0000"/>
                </a:solidFill>
              </a:rPr>
              <a:t>(b) Explain your answer</a:t>
            </a:r>
          </a:p>
          <a:p>
            <a:pPr>
              <a:buClr>
                <a:schemeClr val="accent6">
                  <a:lumMod val="50000"/>
                </a:schemeClr>
              </a:buClr>
            </a:pPr>
            <a:r>
              <a:rPr lang="en-US" sz="23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300" dirty="0">
                <a:solidFill>
                  <a:srgbClr val="FF0000"/>
                </a:solidFill>
              </a:rPr>
              <a:t>Total for Question 4 = 4 marks)</a:t>
            </a:r>
          </a:p>
        </p:txBody>
      </p:sp>
      <p:sp>
        <p:nvSpPr>
          <p:cNvPr id="5" name="TextBox 4">
            <a:hlinkClick r:id="rId3" action="ppaction://hlinkfile"/>
          </p:cNvPr>
          <p:cNvSpPr txBox="1"/>
          <p:nvPr/>
        </p:nvSpPr>
        <p:spPr>
          <a:xfrm>
            <a:off x="8323219" y="1844824"/>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3161570035"/>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b="1" dirty="0" smtClean="0"/>
              <a:t>6 – Exam Questions – May 2014</a:t>
            </a:r>
          </a:p>
        </p:txBody>
      </p:sp>
      <p:sp>
        <p:nvSpPr>
          <p:cNvPr id="10" name="Round Same Side Corner Rectangle 9">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251520" y="1124744"/>
            <a:ext cx="8568951" cy="5509200"/>
          </a:xfrm>
          <a:prstGeom prst="rect">
            <a:avLst/>
          </a:prstGeom>
        </p:spPr>
        <p:txBody>
          <a:bodyPr wrap="square">
            <a:spAutoFit/>
          </a:bodyPr>
          <a:lstStyle/>
          <a:p>
            <a:pPr>
              <a:buClr>
                <a:schemeClr val="accent6">
                  <a:lumMod val="50000"/>
                </a:schemeClr>
              </a:buClr>
            </a:pPr>
            <a:r>
              <a:rPr lang="en-US" sz="2200" dirty="0">
                <a:solidFill>
                  <a:srgbClr val="FF0000"/>
                </a:solidFill>
              </a:rPr>
              <a:t>5 (a) In April 2012, Yahoo announced that it was cutting 14% of its workforce to </a:t>
            </a:r>
            <a:r>
              <a:rPr lang="en-US" sz="2200" dirty="0" smtClean="0">
                <a:solidFill>
                  <a:srgbClr val="FF0000"/>
                </a:solidFill>
              </a:rPr>
              <a:t>focus its </a:t>
            </a:r>
            <a:r>
              <a:rPr lang="en-US" sz="2200" dirty="0">
                <a:solidFill>
                  <a:srgbClr val="FF0000"/>
                </a:solidFill>
              </a:rPr>
              <a:t>resources on supplying products in the profitable mobile technology market.</a:t>
            </a:r>
          </a:p>
          <a:p>
            <a:pPr>
              <a:buClr>
                <a:schemeClr val="accent6">
                  <a:lumMod val="50000"/>
                </a:schemeClr>
              </a:buClr>
            </a:pPr>
            <a:r>
              <a:rPr lang="en-US" sz="2200" dirty="0">
                <a:solidFill>
                  <a:srgbClr val="FF0000"/>
                </a:solidFill>
              </a:rPr>
              <a:t>This is most likely to result in a fall </a:t>
            </a:r>
            <a:r>
              <a:rPr lang="en-US" sz="2200" dirty="0" smtClean="0">
                <a:solidFill>
                  <a:srgbClr val="FF0000"/>
                </a:solidFill>
              </a:rPr>
              <a:t>in</a:t>
            </a:r>
            <a:r>
              <a:rPr lang="en-US" sz="2200" smtClean="0">
                <a:solidFill>
                  <a:srgbClr val="FF0000"/>
                </a:solidFill>
              </a:rPr>
              <a:t>		(</a:t>
            </a:r>
            <a:r>
              <a:rPr lang="en-US" sz="2200" dirty="0" smtClean="0">
                <a:solidFill>
                  <a:srgbClr val="FF0000"/>
                </a:solidFill>
              </a:rPr>
              <a:t>1</a:t>
            </a:r>
            <a:r>
              <a:rPr lang="en-US" sz="2200" dirty="0">
                <a:solidFill>
                  <a:srgbClr val="FF0000"/>
                </a:solidFill>
              </a:rPr>
              <a:t>)</a:t>
            </a:r>
          </a:p>
          <a:p>
            <a:pPr marL="862013" indent="-457200">
              <a:buClr>
                <a:schemeClr val="accent6">
                  <a:lumMod val="50000"/>
                </a:schemeClr>
              </a:buClr>
              <a:buFont typeface="+mj-lt"/>
              <a:buAutoNum type="alphaLcParenR"/>
            </a:pPr>
            <a:r>
              <a:rPr lang="en-US" sz="2200" dirty="0" smtClean="0">
                <a:solidFill>
                  <a:srgbClr val="FF0000"/>
                </a:solidFill>
              </a:rPr>
              <a:t>The </a:t>
            </a:r>
            <a:r>
              <a:rPr lang="en-US" sz="2200" dirty="0">
                <a:solidFill>
                  <a:srgbClr val="FF0000"/>
                </a:solidFill>
              </a:rPr>
              <a:t>price of mobile phones</a:t>
            </a:r>
          </a:p>
          <a:p>
            <a:pPr marL="862013" indent="-457200">
              <a:buClr>
                <a:schemeClr val="accent6">
                  <a:lumMod val="50000"/>
                </a:schemeClr>
              </a:buClr>
              <a:buFont typeface="+mj-lt"/>
              <a:buAutoNum type="alphaLcParenR"/>
            </a:pPr>
            <a:r>
              <a:rPr lang="en-US" sz="2200" dirty="0" smtClean="0">
                <a:solidFill>
                  <a:srgbClr val="FF0000"/>
                </a:solidFill>
              </a:rPr>
              <a:t>The </a:t>
            </a:r>
            <a:r>
              <a:rPr lang="en-US" sz="2200" dirty="0">
                <a:solidFill>
                  <a:srgbClr val="FF0000"/>
                </a:solidFill>
              </a:rPr>
              <a:t>demand for websites</a:t>
            </a:r>
          </a:p>
          <a:p>
            <a:pPr marL="862013" indent="-457200">
              <a:buClr>
                <a:schemeClr val="accent6">
                  <a:lumMod val="50000"/>
                </a:schemeClr>
              </a:buClr>
              <a:buFont typeface="+mj-lt"/>
              <a:buAutoNum type="alphaLcParenR"/>
            </a:pPr>
            <a:r>
              <a:rPr lang="en-US" sz="2200" dirty="0" smtClean="0">
                <a:solidFill>
                  <a:srgbClr val="FF0000"/>
                </a:solidFill>
              </a:rPr>
              <a:t>Yahoo’s </a:t>
            </a:r>
            <a:r>
              <a:rPr lang="en-US" sz="2200" dirty="0">
                <a:solidFill>
                  <a:srgbClr val="FF0000"/>
                </a:solidFill>
              </a:rPr>
              <a:t>long-term profits</a:t>
            </a:r>
          </a:p>
          <a:p>
            <a:pPr marL="862013" indent="-457200">
              <a:buClr>
                <a:schemeClr val="accent6">
                  <a:lumMod val="50000"/>
                </a:schemeClr>
              </a:buClr>
              <a:buFont typeface="+mj-lt"/>
              <a:buAutoNum type="alphaLcParenR"/>
            </a:pPr>
            <a:r>
              <a:rPr lang="en-US" sz="2200" dirty="0" smtClean="0">
                <a:solidFill>
                  <a:srgbClr val="FF0000"/>
                </a:solidFill>
              </a:rPr>
              <a:t>The </a:t>
            </a:r>
            <a:r>
              <a:rPr lang="en-US" sz="2200" dirty="0">
                <a:solidFill>
                  <a:srgbClr val="FF0000"/>
                </a:solidFill>
              </a:rPr>
              <a:t>number of </a:t>
            </a:r>
            <a:r>
              <a:rPr lang="en-US" sz="2200" dirty="0" smtClean="0">
                <a:solidFill>
                  <a:srgbClr val="FF0000"/>
                </a:solidFill>
              </a:rPr>
              <a:t>emails</a:t>
            </a:r>
          </a:p>
          <a:p>
            <a:pPr>
              <a:buClr>
                <a:schemeClr val="accent6">
                  <a:lumMod val="50000"/>
                </a:schemeClr>
              </a:buClr>
            </a:pPr>
            <a:r>
              <a:rPr lang="en-US" sz="2200" dirty="0" smtClean="0">
                <a:solidFill>
                  <a:srgbClr val="FF0000"/>
                </a:solidFill>
              </a:rPr>
              <a:t>Answer [  ]</a:t>
            </a:r>
          </a:p>
          <a:p>
            <a:pPr>
              <a:buClr>
                <a:schemeClr val="accent6">
                  <a:lumMod val="50000"/>
                </a:schemeClr>
              </a:buClr>
            </a:pPr>
            <a:r>
              <a:rPr lang="en-US" sz="2200" dirty="0" smtClean="0">
                <a:solidFill>
                  <a:srgbClr val="FF0000"/>
                </a:solidFill>
              </a:rPr>
              <a:t>(b) Explain your answer</a:t>
            </a:r>
          </a:p>
          <a:p>
            <a:pPr>
              <a:buClr>
                <a:schemeClr val="accent6">
                  <a:lumMod val="50000"/>
                </a:schemeClr>
              </a:buClr>
            </a:pPr>
            <a:r>
              <a:rPr lang="en-US" sz="22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200" dirty="0">
                <a:solidFill>
                  <a:srgbClr val="FF0000"/>
                </a:solidFill>
              </a:rPr>
              <a:t>Total for Question 4 = 4 marks)</a:t>
            </a:r>
          </a:p>
        </p:txBody>
      </p:sp>
      <p:sp>
        <p:nvSpPr>
          <p:cNvPr id="2" name="TextBox 1">
            <a:hlinkClick r:id="rId3" action="ppaction://hlinkfile"/>
          </p:cNvPr>
          <p:cNvSpPr txBox="1"/>
          <p:nvPr/>
        </p:nvSpPr>
        <p:spPr>
          <a:xfrm>
            <a:off x="8323219" y="1844824"/>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4745024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632311"/>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400" dirty="0"/>
              <a:t>This chapter is all about how you can analyse the interaction of supply and demand using diagrams. It is perfectly possible to get full marks for exam questions on supply and demand without drawing a diagram. Diagrams are not required except in Unit 2b and you may not be taking that Unit at </a:t>
            </a:r>
            <a:r>
              <a:rPr lang="en-US" sz="2400" dirty="0" smtClean="0"/>
              <a:t>all.</a:t>
            </a:r>
          </a:p>
          <a:p>
            <a:pPr marL="398463" indent="-398463">
              <a:buClr>
                <a:schemeClr val="accent6">
                  <a:lumMod val="50000"/>
                </a:schemeClr>
              </a:buClr>
              <a:buFont typeface="Wingdings 3" panose="05040102010807070707" pitchFamily="18" charset="2"/>
              <a:buChar char=""/>
            </a:pPr>
            <a:r>
              <a:rPr lang="en-US" sz="2400" dirty="0" smtClean="0"/>
              <a:t>However</a:t>
            </a:r>
            <a:r>
              <a:rPr lang="en-US" sz="2400" dirty="0"/>
              <a:t>, your teacher may well think that diagrams actually make it easier to understand and explain how supply and demand interact. If that applies to you, then this chapter will be helpful. The first two pages of this chapter cover diagrams that are fairly easy to grasp.</a:t>
            </a:r>
          </a:p>
        </p:txBody>
      </p:sp>
      <p:sp>
        <p:nvSpPr>
          <p:cNvPr id="6" name="Title 1"/>
          <p:cNvSpPr>
            <a:spLocks noGrp="1"/>
          </p:cNvSpPr>
          <p:nvPr>
            <p:ph type="title"/>
          </p:nvPr>
        </p:nvSpPr>
        <p:spPr>
          <a:xfrm>
            <a:off x="35496" y="72008"/>
            <a:ext cx="7704856" cy="548680"/>
          </a:xfrm>
        </p:spPr>
        <p:txBody>
          <a:bodyPr>
            <a:noAutofit/>
          </a:bodyPr>
          <a:lstStyle/>
          <a:p>
            <a:r>
              <a:rPr lang="en-GB" sz="2900" b="1" dirty="0" smtClean="0"/>
              <a:t>6.1 – Supply and Demand Interacting - Diagrams</a:t>
            </a:r>
          </a:p>
        </p:txBody>
      </p:sp>
      <p:pic>
        <p:nvPicPr>
          <p:cNvPr id="6146" name="Picture 2" descr="نتيجة بحث الصور عن ‪supply and dema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1124744"/>
            <a:ext cx="2136730" cy="2136730"/>
          </a:xfrm>
          <a:prstGeom prst="rect">
            <a:avLst/>
          </a:prstGeom>
          <a:noFill/>
          <a:extLst>
            <a:ext uri="{909E8E84-426E-40DD-AFC4-6F175D3DCCD1}">
              <a14:hiddenFill xmlns:a14="http://schemas.microsoft.com/office/drawing/2010/main">
                <a:solidFill>
                  <a:srgbClr val="FFFFFF"/>
                </a:solidFill>
              </a14:hiddenFill>
            </a:ext>
          </a:extLst>
        </p:spPr>
      </p:pic>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a:t>
            </a:r>
            <a:endParaRPr lang="en-GB" sz="1200" b="1" dirty="0">
              <a:latin typeface="Arial" panose="020B0604020202020204" pitchFamily="34" charset="0"/>
              <a:cs typeface="Arial" panose="020B0604020202020204" pitchFamily="34" charset="0"/>
            </a:endParaRPr>
          </a:p>
        </p:txBody>
      </p:sp>
      <p:pic>
        <p:nvPicPr>
          <p:cNvPr id="8" name="Picture 2" descr="Image result for equilibrium pri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3360542"/>
            <a:ext cx="2136730" cy="143661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shift in demand curv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0" y="4869159"/>
            <a:ext cx="2102065" cy="1800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68004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840760" cy="5632311"/>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000" dirty="0" smtClean="0"/>
              <a:t>Late </a:t>
            </a:r>
            <a:r>
              <a:rPr lang="en-US" sz="2000" dirty="0"/>
              <a:t>in 2011, Harry Ramsden, the famous chain of classy fish and chip shops, had to close its original 83-year old restaurant. Demand was slowing; the chain was running at a </a:t>
            </a:r>
            <a:r>
              <a:rPr lang="en-US" sz="2000" dirty="0" smtClean="0"/>
              <a:t>loss.</a:t>
            </a:r>
          </a:p>
          <a:p>
            <a:pPr marL="398463" indent="-398463">
              <a:buClr>
                <a:schemeClr val="accent6">
                  <a:lumMod val="50000"/>
                </a:schemeClr>
              </a:buClr>
              <a:buFont typeface="Wingdings 3" panose="05040102010807070707" pitchFamily="18" charset="2"/>
              <a:buChar char=""/>
            </a:pPr>
            <a:r>
              <a:rPr lang="en-US" sz="2000" dirty="0" smtClean="0"/>
              <a:t>At </a:t>
            </a:r>
            <a:r>
              <a:rPr lang="en-US" sz="2000" dirty="0"/>
              <a:t>the time, many people had experienced falling incomes. Yet pizza, burger and burrito chains were flourishing. Domino's Pizza and McDonalds were doing well and </a:t>
            </a:r>
            <a:r>
              <a:rPr lang="en-US" sz="2000" dirty="0" err="1"/>
              <a:t>Wagamama's</a:t>
            </a:r>
            <a:r>
              <a:rPr lang="en-US" sz="2000" dirty="0"/>
              <a:t> was still looking to set up new </a:t>
            </a:r>
            <a:r>
              <a:rPr lang="en-US" sz="2000" dirty="0" smtClean="0"/>
              <a:t>outlets.</a:t>
            </a:r>
          </a:p>
          <a:p>
            <a:pPr marL="398463" indent="-398463">
              <a:buClr>
                <a:schemeClr val="accent6">
                  <a:lumMod val="50000"/>
                </a:schemeClr>
              </a:buClr>
              <a:buFont typeface="Wingdings 3" panose="05040102010807070707" pitchFamily="18" charset="2"/>
              <a:buChar char=""/>
            </a:pPr>
            <a:r>
              <a:rPr lang="en-US" sz="2000" dirty="0" smtClean="0"/>
              <a:t>Domino's </a:t>
            </a:r>
            <a:r>
              <a:rPr lang="en-US" sz="2000" dirty="0"/>
              <a:t>Pizza had been particularly successful. It had been very active in advertising, distributing millions of inserts in periodicals and offering discounts on multiple purchases</a:t>
            </a:r>
            <a:r>
              <a:rPr lang="en-US" sz="2000" dirty="0" smtClean="0"/>
              <a:t>.</a:t>
            </a:r>
          </a:p>
          <a:p>
            <a:pPr>
              <a:buClr>
                <a:schemeClr val="accent6">
                  <a:lumMod val="50000"/>
                </a:schemeClr>
              </a:buClr>
            </a:pPr>
            <a:r>
              <a:rPr lang="en-US" sz="2000" b="1" dirty="0">
                <a:solidFill>
                  <a:srgbClr val="FF0000"/>
                </a:solidFill>
              </a:rPr>
              <a:t>Discussion points</a:t>
            </a:r>
          </a:p>
          <a:p>
            <a:pPr marL="457200" indent="-457200">
              <a:buClr>
                <a:schemeClr val="accent6">
                  <a:lumMod val="50000"/>
                </a:schemeClr>
              </a:buClr>
              <a:buFont typeface="+mj-lt"/>
              <a:buAutoNum type="alphaLcParenR"/>
            </a:pPr>
            <a:r>
              <a:rPr lang="en-US" sz="2000" dirty="0" smtClean="0">
                <a:solidFill>
                  <a:srgbClr val="FF0000"/>
                </a:solidFill>
              </a:rPr>
              <a:t>Explain </a:t>
            </a:r>
            <a:r>
              <a:rPr lang="en-US" sz="2000" dirty="0">
                <a:solidFill>
                  <a:srgbClr val="FF0000"/>
                </a:solidFill>
              </a:rPr>
              <a:t>how the businesses in this story might have been affected by falling incomes.</a:t>
            </a:r>
          </a:p>
          <a:p>
            <a:pPr marL="457200" indent="-457200">
              <a:buClr>
                <a:schemeClr val="accent6">
                  <a:lumMod val="50000"/>
                </a:schemeClr>
              </a:buClr>
              <a:buFont typeface="+mj-lt"/>
              <a:buAutoNum type="alphaLcParenR"/>
            </a:pPr>
            <a:r>
              <a:rPr lang="en-US" sz="2000" dirty="0" smtClean="0">
                <a:solidFill>
                  <a:srgbClr val="FF0000"/>
                </a:solidFill>
              </a:rPr>
              <a:t>Why </a:t>
            </a:r>
            <a:r>
              <a:rPr lang="en-US" sz="2000" dirty="0">
                <a:solidFill>
                  <a:srgbClr val="FF0000"/>
                </a:solidFill>
              </a:rPr>
              <a:t>do you think Harry Ramsden got into trouble when it did</a:t>
            </a:r>
            <a:r>
              <a:rPr lang="en-US" sz="2000" dirty="0" smtClean="0">
                <a:solidFill>
                  <a:srgbClr val="FF0000"/>
                </a:solidFill>
              </a:rPr>
              <a:t>?</a:t>
            </a:r>
            <a:endParaRPr lang="en-US" sz="20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6.1 – Demand and Price - Eateries</a:t>
            </a:r>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a:t>
            </a:r>
            <a:endParaRPr lang="en-GB" sz="1200" b="1" dirty="0">
              <a:latin typeface="Arial" panose="020B0604020202020204" pitchFamily="34" charset="0"/>
              <a:cs typeface="Arial" panose="020B0604020202020204" pitchFamily="34" charset="0"/>
            </a:endParaRPr>
          </a:p>
        </p:txBody>
      </p:sp>
      <p:pic>
        <p:nvPicPr>
          <p:cNvPr id="18434" name="Picture 2" descr="Image result for harry ramsde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2280" y="1131656"/>
            <a:ext cx="1782366" cy="132867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92280" y="2708920"/>
            <a:ext cx="1782366" cy="1186084"/>
          </a:xfrm>
          <a:prstGeom prst="rect">
            <a:avLst/>
          </a:prstGeom>
        </p:spPr>
      </p:pic>
      <p:pic>
        <p:nvPicPr>
          <p:cNvPr id="18438" name="Picture 6" descr="Image result for wagamam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092280" y="4161092"/>
            <a:ext cx="1782366" cy="1644172"/>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Image result for harry ramsde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821" t="16850" r="7474" b="10523"/>
          <a:stretch/>
        </p:blipFill>
        <p:spPr bwMode="auto">
          <a:xfrm>
            <a:off x="7092280" y="6012097"/>
            <a:ext cx="1782366" cy="585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5413558"/>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purl.org/dc/elements/1.1/"/>
    <ds:schemaRef ds:uri="http://schemas.openxmlformats.org/package/2006/metadata/core-properties"/>
    <ds:schemaRef ds:uri="http://purl.org/dc/terms/"/>
    <ds:schemaRef ds:uri="http://www.w3.org/XML/1998/namespace"/>
    <ds:schemaRef ds:uri="http://schemas.microsoft.com/office/2006/metadata/properties"/>
    <ds:schemaRef ds:uri="http://schemas.microsoft.com/office/2006/documentManagement/typ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48105</TotalTime>
  <Words>3795</Words>
  <Application>Microsoft Office PowerPoint</Application>
  <PresentationFormat>On-screen Show (4:3)</PresentationFormat>
  <Paragraphs>298</Paragraphs>
  <Slides>30</Slides>
  <Notes>30</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Arial</vt:lpstr>
      <vt:lpstr>Calibri</vt:lpstr>
      <vt:lpstr>Lucida Sans Unicode</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6.1 – Supply and Demand Interacting - Diagrams</vt:lpstr>
      <vt:lpstr>6.1 – Demand and Price - Eateries</vt:lpstr>
      <vt:lpstr>6.1 – Constructing a Demand Curve</vt:lpstr>
      <vt:lpstr>6.1 – Constructing a Demand Curve</vt:lpstr>
      <vt:lpstr>6.2 – Equilibrium Price</vt:lpstr>
      <vt:lpstr>6.2 – Equilibrium Price</vt:lpstr>
      <vt:lpstr>6.2 – Equilibrium Price</vt:lpstr>
      <vt:lpstr>6.3 – Market Change – Market Forces</vt:lpstr>
      <vt:lpstr>6.3 – Market Change – Market Forces</vt:lpstr>
      <vt:lpstr>6.3 – Market Change – Market Forces</vt:lpstr>
      <vt:lpstr>6.3 – Constructing Diagrams</vt:lpstr>
      <vt:lpstr>6.3 – Demand Curve Shifts</vt:lpstr>
      <vt:lpstr>6.4 – Changes in Supply</vt:lpstr>
      <vt:lpstr>6.4 – Changes in Supply – Rising Costs</vt:lpstr>
      <vt:lpstr>6.4 – Supply Changes – Rising Costs</vt:lpstr>
      <vt:lpstr>6.4 – Supply Changes – Supply Curve Shift</vt:lpstr>
      <vt:lpstr>6.4 – Supply Changes – Rising Costs</vt:lpstr>
      <vt:lpstr>6.4 – Supply Changes – Shifts in Movements along</vt:lpstr>
      <vt:lpstr>6.4 – Supply Changes – Getting the Analysis Right</vt:lpstr>
      <vt:lpstr>6.4 – Supply Changes – Getting the Analysis Right</vt:lpstr>
      <vt:lpstr>6 – Exam Questions – June 2012</vt:lpstr>
      <vt:lpstr>6 – Exam Questions – June 2012</vt:lpstr>
      <vt:lpstr>6 – Exam Questions – May 2014</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Business - Chapter 03</dc:title>
  <dc:subject>eBusiness</dc:subject>
  <dc:creator>Enderoth</dc:creator>
  <cp:lastModifiedBy>Stephen Rafferty</cp:lastModifiedBy>
  <cp:revision>1735</cp:revision>
  <cp:lastPrinted>2014-01-22T18:25:48Z</cp:lastPrinted>
  <dcterms:created xsi:type="dcterms:W3CDTF">2008-03-12T11:01:44Z</dcterms:created>
  <dcterms:modified xsi:type="dcterms:W3CDTF">2018-08-02T17:13:28Z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